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8" r:id="rId10"/>
    <p:sldId id="265" r:id="rId11"/>
    <p:sldId id="264" r:id="rId12"/>
    <p:sldId id="279" r:id="rId13"/>
    <p:sldId id="280" r:id="rId14"/>
    <p:sldId id="266" r:id="rId15"/>
    <p:sldId id="267" r:id="rId16"/>
    <p:sldId id="275" r:id="rId17"/>
    <p:sldId id="276" r:id="rId18"/>
    <p:sldId id="277"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1D3460-DCC7-B0C2-CB59-8CF72F3FC68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C881506-C2D3-93AC-A767-76DB06CF0A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0B763984-EC3D-89A9-381A-FAC362F6E322}"/>
              </a:ext>
            </a:extLst>
          </p:cNvPr>
          <p:cNvSpPr>
            <a:spLocks noGrp="1"/>
          </p:cNvSpPr>
          <p:nvPr>
            <p:ph type="dt" sz="half" idx="10"/>
          </p:nvPr>
        </p:nvSpPr>
        <p:spPr/>
        <p:txBody>
          <a:bodyPr/>
          <a:lstStyle/>
          <a:p>
            <a:fld id="{ED3A0C68-B81B-4677-92AB-3D5F24490912}" type="datetimeFigureOut">
              <a:rPr lang="tr-TR" smtClean="0"/>
              <a:t>24.12.2025</a:t>
            </a:fld>
            <a:endParaRPr lang="tr-TR"/>
          </a:p>
        </p:txBody>
      </p:sp>
      <p:sp>
        <p:nvSpPr>
          <p:cNvPr id="5" name="Alt Bilgi Yer Tutucusu 4">
            <a:extLst>
              <a:ext uri="{FF2B5EF4-FFF2-40B4-BE49-F238E27FC236}">
                <a16:creationId xmlns:a16="http://schemas.microsoft.com/office/drawing/2014/main" id="{2C075681-D692-6EBF-2875-615A746128D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C4C02F4-59E0-A5F9-28D0-FD099896839E}"/>
              </a:ext>
            </a:extLst>
          </p:cNvPr>
          <p:cNvSpPr>
            <a:spLocks noGrp="1"/>
          </p:cNvSpPr>
          <p:nvPr>
            <p:ph type="sldNum" sz="quarter" idx="12"/>
          </p:nvPr>
        </p:nvSpPr>
        <p:spPr/>
        <p:txBody>
          <a:bodyPr/>
          <a:lstStyle/>
          <a:p>
            <a:fld id="{E56F3A49-21D7-4235-8F14-9206F57BC509}" type="slidenum">
              <a:rPr lang="tr-TR" smtClean="0"/>
              <a:t>‹#›</a:t>
            </a:fld>
            <a:endParaRPr lang="tr-TR"/>
          </a:p>
        </p:txBody>
      </p:sp>
    </p:spTree>
    <p:extLst>
      <p:ext uri="{BB962C8B-B14F-4D97-AF65-F5344CB8AC3E}">
        <p14:creationId xmlns:p14="http://schemas.microsoft.com/office/powerpoint/2010/main" val="201564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E97485-8BF7-1E9C-EBB4-2976A62D934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89E2DE0-0F8D-D7AC-3619-6AE7484C0AE4}"/>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FB525BA-636B-4744-4B9F-853E8BBDF1FF}"/>
              </a:ext>
            </a:extLst>
          </p:cNvPr>
          <p:cNvSpPr>
            <a:spLocks noGrp="1"/>
          </p:cNvSpPr>
          <p:nvPr>
            <p:ph type="dt" sz="half" idx="10"/>
          </p:nvPr>
        </p:nvSpPr>
        <p:spPr/>
        <p:txBody>
          <a:bodyPr/>
          <a:lstStyle/>
          <a:p>
            <a:fld id="{ED3A0C68-B81B-4677-92AB-3D5F24490912}" type="datetimeFigureOut">
              <a:rPr lang="tr-TR" smtClean="0"/>
              <a:t>24.12.2025</a:t>
            </a:fld>
            <a:endParaRPr lang="tr-TR"/>
          </a:p>
        </p:txBody>
      </p:sp>
      <p:sp>
        <p:nvSpPr>
          <p:cNvPr id="5" name="Alt Bilgi Yer Tutucusu 4">
            <a:extLst>
              <a:ext uri="{FF2B5EF4-FFF2-40B4-BE49-F238E27FC236}">
                <a16:creationId xmlns:a16="http://schemas.microsoft.com/office/drawing/2014/main" id="{5BA02258-9897-9C5B-CEF6-4CFCAB6C1B1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9AB34BF-4603-C1E5-4F38-B96F93481FE9}"/>
              </a:ext>
            </a:extLst>
          </p:cNvPr>
          <p:cNvSpPr>
            <a:spLocks noGrp="1"/>
          </p:cNvSpPr>
          <p:nvPr>
            <p:ph type="sldNum" sz="quarter" idx="12"/>
          </p:nvPr>
        </p:nvSpPr>
        <p:spPr/>
        <p:txBody>
          <a:bodyPr/>
          <a:lstStyle/>
          <a:p>
            <a:fld id="{E56F3A49-21D7-4235-8F14-9206F57BC509}" type="slidenum">
              <a:rPr lang="tr-TR" smtClean="0"/>
              <a:t>‹#›</a:t>
            </a:fld>
            <a:endParaRPr lang="tr-TR"/>
          </a:p>
        </p:txBody>
      </p:sp>
    </p:spTree>
    <p:extLst>
      <p:ext uri="{BB962C8B-B14F-4D97-AF65-F5344CB8AC3E}">
        <p14:creationId xmlns:p14="http://schemas.microsoft.com/office/powerpoint/2010/main" val="2698525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821912D-3337-E89E-C234-498C1A86162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D72D290-1FE1-402E-C9AD-3318F56394DD}"/>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AA2DBCF-293E-AD05-349B-073B030B2A25}"/>
              </a:ext>
            </a:extLst>
          </p:cNvPr>
          <p:cNvSpPr>
            <a:spLocks noGrp="1"/>
          </p:cNvSpPr>
          <p:nvPr>
            <p:ph type="dt" sz="half" idx="10"/>
          </p:nvPr>
        </p:nvSpPr>
        <p:spPr/>
        <p:txBody>
          <a:bodyPr/>
          <a:lstStyle/>
          <a:p>
            <a:fld id="{ED3A0C68-B81B-4677-92AB-3D5F24490912}" type="datetimeFigureOut">
              <a:rPr lang="tr-TR" smtClean="0"/>
              <a:t>24.12.2025</a:t>
            </a:fld>
            <a:endParaRPr lang="tr-TR"/>
          </a:p>
        </p:txBody>
      </p:sp>
      <p:sp>
        <p:nvSpPr>
          <p:cNvPr id="5" name="Alt Bilgi Yer Tutucusu 4">
            <a:extLst>
              <a:ext uri="{FF2B5EF4-FFF2-40B4-BE49-F238E27FC236}">
                <a16:creationId xmlns:a16="http://schemas.microsoft.com/office/drawing/2014/main" id="{15B49C89-AD3E-46AA-6E3F-08EF42EA68F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4E66EDD-91EA-E702-B27A-467C50B3FE6E}"/>
              </a:ext>
            </a:extLst>
          </p:cNvPr>
          <p:cNvSpPr>
            <a:spLocks noGrp="1"/>
          </p:cNvSpPr>
          <p:nvPr>
            <p:ph type="sldNum" sz="quarter" idx="12"/>
          </p:nvPr>
        </p:nvSpPr>
        <p:spPr/>
        <p:txBody>
          <a:bodyPr/>
          <a:lstStyle/>
          <a:p>
            <a:fld id="{E56F3A49-21D7-4235-8F14-9206F57BC509}" type="slidenum">
              <a:rPr lang="tr-TR" smtClean="0"/>
              <a:t>‹#›</a:t>
            </a:fld>
            <a:endParaRPr lang="tr-TR"/>
          </a:p>
        </p:txBody>
      </p:sp>
    </p:spTree>
    <p:extLst>
      <p:ext uri="{BB962C8B-B14F-4D97-AF65-F5344CB8AC3E}">
        <p14:creationId xmlns:p14="http://schemas.microsoft.com/office/powerpoint/2010/main" val="1496533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F6C1E4-3D73-D546-3EE9-E243BE276C0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4C53365-4E95-9D92-9556-7B751F6BA33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3255E5B-0AF7-44CA-5346-B81D75CF16A8}"/>
              </a:ext>
            </a:extLst>
          </p:cNvPr>
          <p:cNvSpPr>
            <a:spLocks noGrp="1"/>
          </p:cNvSpPr>
          <p:nvPr>
            <p:ph type="dt" sz="half" idx="10"/>
          </p:nvPr>
        </p:nvSpPr>
        <p:spPr/>
        <p:txBody>
          <a:bodyPr/>
          <a:lstStyle/>
          <a:p>
            <a:fld id="{ED3A0C68-B81B-4677-92AB-3D5F24490912}" type="datetimeFigureOut">
              <a:rPr lang="tr-TR" smtClean="0"/>
              <a:t>24.12.2025</a:t>
            </a:fld>
            <a:endParaRPr lang="tr-TR"/>
          </a:p>
        </p:txBody>
      </p:sp>
      <p:sp>
        <p:nvSpPr>
          <p:cNvPr id="5" name="Alt Bilgi Yer Tutucusu 4">
            <a:extLst>
              <a:ext uri="{FF2B5EF4-FFF2-40B4-BE49-F238E27FC236}">
                <a16:creationId xmlns:a16="http://schemas.microsoft.com/office/drawing/2014/main" id="{7C91B41F-4C5B-1CE5-2A63-0146AF00A38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E1ED4EC-18E4-67D8-9685-A677E2C3EA3E}"/>
              </a:ext>
            </a:extLst>
          </p:cNvPr>
          <p:cNvSpPr>
            <a:spLocks noGrp="1"/>
          </p:cNvSpPr>
          <p:nvPr>
            <p:ph type="sldNum" sz="quarter" idx="12"/>
          </p:nvPr>
        </p:nvSpPr>
        <p:spPr/>
        <p:txBody>
          <a:bodyPr/>
          <a:lstStyle/>
          <a:p>
            <a:fld id="{E56F3A49-21D7-4235-8F14-9206F57BC509}" type="slidenum">
              <a:rPr lang="tr-TR" smtClean="0"/>
              <a:t>‹#›</a:t>
            </a:fld>
            <a:endParaRPr lang="tr-TR"/>
          </a:p>
        </p:txBody>
      </p:sp>
    </p:spTree>
    <p:extLst>
      <p:ext uri="{BB962C8B-B14F-4D97-AF65-F5344CB8AC3E}">
        <p14:creationId xmlns:p14="http://schemas.microsoft.com/office/powerpoint/2010/main" val="3799455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EA75F6-DA62-316D-4A4C-A6A32F45460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EE76B32-9795-D5A6-B35D-7132079F799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E915EA31-C342-5AD4-9A6C-55BB40263A81}"/>
              </a:ext>
            </a:extLst>
          </p:cNvPr>
          <p:cNvSpPr>
            <a:spLocks noGrp="1"/>
          </p:cNvSpPr>
          <p:nvPr>
            <p:ph type="dt" sz="half" idx="10"/>
          </p:nvPr>
        </p:nvSpPr>
        <p:spPr/>
        <p:txBody>
          <a:bodyPr/>
          <a:lstStyle/>
          <a:p>
            <a:fld id="{ED3A0C68-B81B-4677-92AB-3D5F24490912}" type="datetimeFigureOut">
              <a:rPr lang="tr-TR" smtClean="0"/>
              <a:t>24.12.2025</a:t>
            </a:fld>
            <a:endParaRPr lang="tr-TR"/>
          </a:p>
        </p:txBody>
      </p:sp>
      <p:sp>
        <p:nvSpPr>
          <p:cNvPr id="5" name="Alt Bilgi Yer Tutucusu 4">
            <a:extLst>
              <a:ext uri="{FF2B5EF4-FFF2-40B4-BE49-F238E27FC236}">
                <a16:creationId xmlns:a16="http://schemas.microsoft.com/office/drawing/2014/main" id="{6A965E8D-F0BC-4849-6438-564AEEC06BC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7504F7E-7C12-D6CF-56B5-A4B9FD77FBB0}"/>
              </a:ext>
            </a:extLst>
          </p:cNvPr>
          <p:cNvSpPr>
            <a:spLocks noGrp="1"/>
          </p:cNvSpPr>
          <p:nvPr>
            <p:ph type="sldNum" sz="quarter" idx="12"/>
          </p:nvPr>
        </p:nvSpPr>
        <p:spPr/>
        <p:txBody>
          <a:bodyPr/>
          <a:lstStyle/>
          <a:p>
            <a:fld id="{E56F3A49-21D7-4235-8F14-9206F57BC509}" type="slidenum">
              <a:rPr lang="tr-TR" smtClean="0"/>
              <a:t>‹#›</a:t>
            </a:fld>
            <a:endParaRPr lang="tr-TR"/>
          </a:p>
        </p:txBody>
      </p:sp>
    </p:spTree>
    <p:extLst>
      <p:ext uri="{BB962C8B-B14F-4D97-AF65-F5344CB8AC3E}">
        <p14:creationId xmlns:p14="http://schemas.microsoft.com/office/powerpoint/2010/main" val="754280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4B58D4-4E40-424C-9ADB-DAE1695AEC1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4AD9D26-979C-480F-1D21-1EB7D058F4B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EC50FF7B-5F04-B7B1-4A9E-A0D836F66070}"/>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1A312F8-3C32-8CE7-CFAA-6538120DACBC}"/>
              </a:ext>
            </a:extLst>
          </p:cNvPr>
          <p:cNvSpPr>
            <a:spLocks noGrp="1"/>
          </p:cNvSpPr>
          <p:nvPr>
            <p:ph type="dt" sz="half" idx="10"/>
          </p:nvPr>
        </p:nvSpPr>
        <p:spPr/>
        <p:txBody>
          <a:bodyPr/>
          <a:lstStyle/>
          <a:p>
            <a:fld id="{ED3A0C68-B81B-4677-92AB-3D5F24490912}" type="datetimeFigureOut">
              <a:rPr lang="tr-TR" smtClean="0"/>
              <a:t>24.12.2025</a:t>
            </a:fld>
            <a:endParaRPr lang="tr-TR"/>
          </a:p>
        </p:txBody>
      </p:sp>
      <p:sp>
        <p:nvSpPr>
          <p:cNvPr id="6" name="Alt Bilgi Yer Tutucusu 5">
            <a:extLst>
              <a:ext uri="{FF2B5EF4-FFF2-40B4-BE49-F238E27FC236}">
                <a16:creationId xmlns:a16="http://schemas.microsoft.com/office/drawing/2014/main" id="{1163742D-2E5C-B3AB-AAC5-8BC64305429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5C01605-8072-0CDC-0366-30347786662B}"/>
              </a:ext>
            </a:extLst>
          </p:cNvPr>
          <p:cNvSpPr>
            <a:spLocks noGrp="1"/>
          </p:cNvSpPr>
          <p:nvPr>
            <p:ph type="sldNum" sz="quarter" idx="12"/>
          </p:nvPr>
        </p:nvSpPr>
        <p:spPr/>
        <p:txBody>
          <a:bodyPr/>
          <a:lstStyle/>
          <a:p>
            <a:fld id="{E56F3A49-21D7-4235-8F14-9206F57BC509}" type="slidenum">
              <a:rPr lang="tr-TR" smtClean="0"/>
              <a:t>‹#›</a:t>
            </a:fld>
            <a:endParaRPr lang="tr-TR"/>
          </a:p>
        </p:txBody>
      </p:sp>
    </p:spTree>
    <p:extLst>
      <p:ext uri="{BB962C8B-B14F-4D97-AF65-F5344CB8AC3E}">
        <p14:creationId xmlns:p14="http://schemas.microsoft.com/office/powerpoint/2010/main" val="2385134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A1A303-0725-81B8-84A3-9AF558FC22A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845DDFC-21FD-99D0-E2C7-67F7CC2B04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EDE5A65-AED3-35FE-1643-836D76EEB577}"/>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1A28A35-4D12-DACE-B643-148A62118D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F5C7A805-7095-7F3A-0D73-EF9AF2A565AA}"/>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8058570-6E19-721F-3505-007F7B2B7CD9}"/>
              </a:ext>
            </a:extLst>
          </p:cNvPr>
          <p:cNvSpPr>
            <a:spLocks noGrp="1"/>
          </p:cNvSpPr>
          <p:nvPr>
            <p:ph type="dt" sz="half" idx="10"/>
          </p:nvPr>
        </p:nvSpPr>
        <p:spPr/>
        <p:txBody>
          <a:bodyPr/>
          <a:lstStyle/>
          <a:p>
            <a:fld id="{ED3A0C68-B81B-4677-92AB-3D5F24490912}" type="datetimeFigureOut">
              <a:rPr lang="tr-TR" smtClean="0"/>
              <a:t>24.12.2025</a:t>
            </a:fld>
            <a:endParaRPr lang="tr-TR"/>
          </a:p>
        </p:txBody>
      </p:sp>
      <p:sp>
        <p:nvSpPr>
          <p:cNvPr id="8" name="Alt Bilgi Yer Tutucusu 7">
            <a:extLst>
              <a:ext uri="{FF2B5EF4-FFF2-40B4-BE49-F238E27FC236}">
                <a16:creationId xmlns:a16="http://schemas.microsoft.com/office/drawing/2014/main" id="{CABBABAF-6FE4-2D80-BBFA-1DC4E71E1D9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7C1434BD-C5A7-1C1F-F78B-AFCB28B45730}"/>
              </a:ext>
            </a:extLst>
          </p:cNvPr>
          <p:cNvSpPr>
            <a:spLocks noGrp="1"/>
          </p:cNvSpPr>
          <p:nvPr>
            <p:ph type="sldNum" sz="quarter" idx="12"/>
          </p:nvPr>
        </p:nvSpPr>
        <p:spPr/>
        <p:txBody>
          <a:bodyPr/>
          <a:lstStyle/>
          <a:p>
            <a:fld id="{E56F3A49-21D7-4235-8F14-9206F57BC509}" type="slidenum">
              <a:rPr lang="tr-TR" smtClean="0"/>
              <a:t>‹#›</a:t>
            </a:fld>
            <a:endParaRPr lang="tr-TR"/>
          </a:p>
        </p:txBody>
      </p:sp>
    </p:spTree>
    <p:extLst>
      <p:ext uri="{BB962C8B-B14F-4D97-AF65-F5344CB8AC3E}">
        <p14:creationId xmlns:p14="http://schemas.microsoft.com/office/powerpoint/2010/main" val="1050875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ED064D-ECDB-464D-7EB6-DCFEA348ED70}"/>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EFC0A78-723D-F66B-82B7-5FE914D2773C}"/>
              </a:ext>
            </a:extLst>
          </p:cNvPr>
          <p:cNvSpPr>
            <a:spLocks noGrp="1"/>
          </p:cNvSpPr>
          <p:nvPr>
            <p:ph type="dt" sz="half" idx="10"/>
          </p:nvPr>
        </p:nvSpPr>
        <p:spPr/>
        <p:txBody>
          <a:bodyPr/>
          <a:lstStyle/>
          <a:p>
            <a:fld id="{ED3A0C68-B81B-4677-92AB-3D5F24490912}" type="datetimeFigureOut">
              <a:rPr lang="tr-TR" smtClean="0"/>
              <a:t>24.12.2025</a:t>
            </a:fld>
            <a:endParaRPr lang="tr-TR"/>
          </a:p>
        </p:txBody>
      </p:sp>
      <p:sp>
        <p:nvSpPr>
          <p:cNvPr id="4" name="Alt Bilgi Yer Tutucusu 3">
            <a:extLst>
              <a:ext uri="{FF2B5EF4-FFF2-40B4-BE49-F238E27FC236}">
                <a16:creationId xmlns:a16="http://schemas.microsoft.com/office/drawing/2014/main" id="{BEDEE73A-520B-3E69-D254-C0896DED7D3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06D60874-F58F-B6F6-0C69-80D59BCE755B}"/>
              </a:ext>
            </a:extLst>
          </p:cNvPr>
          <p:cNvSpPr>
            <a:spLocks noGrp="1"/>
          </p:cNvSpPr>
          <p:nvPr>
            <p:ph type="sldNum" sz="quarter" idx="12"/>
          </p:nvPr>
        </p:nvSpPr>
        <p:spPr/>
        <p:txBody>
          <a:bodyPr/>
          <a:lstStyle/>
          <a:p>
            <a:fld id="{E56F3A49-21D7-4235-8F14-9206F57BC509}" type="slidenum">
              <a:rPr lang="tr-TR" smtClean="0"/>
              <a:t>‹#›</a:t>
            </a:fld>
            <a:endParaRPr lang="tr-TR"/>
          </a:p>
        </p:txBody>
      </p:sp>
    </p:spTree>
    <p:extLst>
      <p:ext uri="{BB962C8B-B14F-4D97-AF65-F5344CB8AC3E}">
        <p14:creationId xmlns:p14="http://schemas.microsoft.com/office/powerpoint/2010/main" val="3137580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52F1510-57D4-C5F2-E0AB-AF0146991D42}"/>
              </a:ext>
            </a:extLst>
          </p:cNvPr>
          <p:cNvSpPr>
            <a:spLocks noGrp="1"/>
          </p:cNvSpPr>
          <p:nvPr>
            <p:ph type="dt" sz="half" idx="10"/>
          </p:nvPr>
        </p:nvSpPr>
        <p:spPr/>
        <p:txBody>
          <a:bodyPr/>
          <a:lstStyle/>
          <a:p>
            <a:fld id="{ED3A0C68-B81B-4677-92AB-3D5F24490912}" type="datetimeFigureOut">
              <a:rPr lang="tr-TR" smtClean="0"/>
              <a:t>24.12.2025</a:t>
            </a:fld>
            <a:endParaRPr lang="tr-TR"/>
          </a:p>
        </p:txBody>
      </p:sp>
      <p:sp>
        <p:nvSpPr>
          <p:cNvPr id="3" name="Alt Bilgi Yer Tutucusu 2">
            <a:extLst>
              <a:ext uri="{FF2B5EF4-FFF2-40B4-BE49-F238E27FC236}">
                <a16:creationId xmlns:a16="http://schemas.microsoft.com/office/drawing/2014/main" id="{388DD0ED-B162-A18E-CCAC-3187350C2D6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E0414617-E234-486B-259C-135488CFB079}"/>
              </a:ext>
            </a:extLst>
          </p:cNvPr>
          <p:cNvSpPr>
            <a:spLocks noGrp="1"/>
          </p:cNvSpPr>
          <p:nvPr>
            <p:ph type="sldNum" sz="quarter" idx="12"/>
          </p:nvPr>
        </p:nvSpPr>
        <p:spPr/>
        <p:txBody>
          <a:bodyPr/>
          <a:lstStyle/>
          <a:p>
            <a:fld id="{E56F3A49-21D7-4235-8F14-9206F57BC509}" type="slidenum">
              <a:rPr lang="tr-TR" smtClean="0"/>
              <a:t>‹#›</a:t>
            </a:fld>
            <a:endParaRPr lang="tr-TR"/>
          </a:p>
        </p:txBody>
      </p:sp>
    </p:spTree>
    <p:extLst>
      <p:ext uri="{BB962C8B-B14F-4D97-AF65-F5344CB8AC3E}">
        <p14:creationId xmlns:p14="http://schemas.microsoft.com/office/powerpoint/2010/main" val="294875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5DC5E8-DFA0-A8E3-A31A-A902414DF11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A7580E8-BB1F-FCE5-7850-CE121C125A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EC11938-BEA5-5543-781B-4B41EA9F8F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63BEA71-4FB5-2B63-CD54-3739FD2BB8CD}"/>
              </a:ext>
            </a:extLst>
          </p:cNvPr>
          <p:cNvSpPr>
            <a:spLocks noGrp="1"/>
          </p:cNvSpPr>
          <p:nvPr>
            <p:ph type="dt" sz="half" idx="10"/>
          </p:nvPr>
        </p:nvSpPr>
        <p:spPr/>
        <p:txBody>
          <a:bodyPr/>
          <a:lstStyle/>
          <a:p>
            <a:fld id="{ED3A0C68-B81B-4677-92AB-3D5F24490912}" type="datetimeFigureOut">
              <a:rPr lang="tr-TR" smtClean="0"/>
              <a:t>24.12.2025</a:t>
            </a:fld>
            <a:endParaRPr lang="tr-TR"/>
          </a:p>
        </p:txBody>
      </p:sp>
      <p:sp>
        <p:nvSpPr>
          <p:cNvPr id="6" name="Alt Bilgi Yer Tutucusu 5">
            <a:extLst>
              <a:ext uri="{FF2B5EF4-FFF2-40B4-BE49-F238E27FC236}">
                <a16:creationId xmlns:a16="http://schemas.microsoft.com/office/drawing/2014/main" id="{25B709EB-D988-6FEF-132C-6E56278BEE1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BEEE9DF-0DD2-6AEA-E435-02865A290DA3}"/>
              </a:ext>
            </a:extLst>
          </p:cNvPr>
          <p:cNvSpPr>
            <a:spLocks noGrp="1"/>
          </p:cNvSpPr>
          <p:nvPr>
            <p:ph type="sldNum" sz="quarter" idx="12"/>
          </p:nvPr>
        </p:nvSpPr>
        <p:spPr/>
        <p:txBody>
          <a:bodyPr/>
          <a:lstStyle/>
          <a:p>
            <a:fld id="{E56F3A49-21D7-4235-8F14-9206F57BC509}" type="slidenum">
              <a:rPr lang="tr-TR" smtClean="0"/>
              <a:t>‹#›</a:t>
            </a:fld>
            <a:endParaRPr lang="tr-TR"/>
          </a:p>
        </p:txBody>
      </p:sp>
    </p:spTree>
    <p:extLst>
      <p:ext uri="{BB962C8B-B14F-4D97-AF65-F5344CB8AC3E}">
        <p14:creationId xmlns:p14="http://schemas.microsoft.com/office/powerpoint/2010/main" val="151205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4296C4-93F9-407B-CF24-97C700FD84F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8A56C44-DF04-66F4-47FA-E54D477063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F8C6726D-A391-3D50-0C01-CEAAE9B6A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7993584-D6CC-3D75-747A-2A1BA8EF857A}"/>
              </a:ext>
            </a:extLst>
          </p:cNvPr>
          <p:cNvSpPr>
            <a:spLocks noGrp="1"/>
          </p:cNvSpPr>
          <p:nvPr>
            <p:ph type="dt" sz="half" idx="10"/>
          </p:nvPr>
        </p:nvSpPr>
        <p:spPr/>
        <p:txBody>
          <a:bodyPr/>
          <a:lstStyle/>
          <a:p>
            <a:fld id="{ED3A0C68-B81B-4677-92AB-3D5F24490912}" type="datetimeFigureOut">
              <a:rPr lang="tr-TR" smtClean="0"/>
              <a:t>24.12.2025</a:t>
            </a:fld>
            <a:endParaRPr lang="tr-TR"/>
          </a:p>
        </p:txBody>
      </p:sp>
      <p:sp>
        <p:nvSpPr>
          <p:cNvPr id="6" name="Alt Bilgi Yer Tutucusu 5">
            <a:extLst>
              <a:ext uri="{FF2B5EF4-FFF2-40B4-BE49-F238E27FC236}">
                <a16:creationId xmlns:a16="http://schemas.microsoft.com/office/drawing/2014/main" id="{F62074D0-3C5B-CD33-E2DE-19C987AF006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613857A-DA64-2946-A6A2-E491DCFA761D}"/>
              </a:ext>
            </a:extLst>
          </p:cNvPr>
          <p:cNvSpPr>
            <a:spLocks noGrp="1"/>
          </p:cNvSpPr>
          <p:nvPr>
            <p:ph type="sldNum" sz="quarter" idx="12"/>
          </p:nvPr>
        </p:nvSpPr>
        <p:spPr/>
        <p:txBody>
          <a:bodyPr/>
          <a:lstStyle/>
          <a:p>
            <a:fld id="{E56F3A49-21D7-4235-8F14-9206F57BC509}" type="slidenum">
              <a:rPr lang="tr-TR" smtClean="0"/>
              <a:t>‹#›</a:t>
            </a:fld>
            <a:endParaRPr lang="tr-TR"/>
          </a:p>
        </p:txBody>
      </p:sp>
    </p:spTree>
    <p:extLst>
      <p:ext uri="{BB962C8B-B14F-4D97-AF65-F5344CB8AC3E}">
        <p14:creationId xmlns:p14="http://schemas.microsoft.com/office/powerpoint/2010/main" val="957652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711ABCA2-2B8F-049D-CCB6-FD552F9235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01EAE9E-0B06-ECA7-B810-274BE5EC87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95F8873-236C-8D71-1AE4-6129C6D63F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3A0C68-B81B-4677-92AB-3D5F24490912}" type="datetimeFigureOut">
              <a:rPr lang="tr-TR" smtClean="0"/>
              <a:t>24.12.2025</a:t>
            </a:fld>
            <a:endParaRPr lang="tr-TR"/>
          </a:p>
        </p:txBody>
      </p:sp>
      <p:sp>
        <p:nvSpPr>
          <p:cNvPr id="5" name="Alt Bilgi Yer Tutucusu 4">
            <a:extLst>
              <a:ext uri="{FF2B5EF4-FFF2-40B4-BE49-F238E27FC236}">
                <a16:creationId xmlns:a16="http://schemas.microsoft.com/office/drawing/2014/main" id="{62BAC348-A189-2E8E-2C59-894539DC36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04318626-A8C0-28A5-4E37-CF50479F6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56F3A49-21D7-4235-8F14-9206F57BC509}" type="slidenum">
              <a:rPr lang="tr-TR" smtClean="0"/>
              <a:t>‹#›</a:t>
            </a:fld>
            <a:endParaRPr lang="tr-TR"/>
          </a:p>
        </p:txBody>
      </p:sp>
    </p:spTree>
    <p:extLst>
      <p:ext uri="{BB962C8B-B14F-4D97-AF65-F5344CB8AC3E}">
        <p14:creationId xmlns:p14="http://schemas.microsoft.com/office/powerpoint/2010/main" val="698575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D1FDB3-E777-CB36-76C1-8298722754E4}"/>
              </a:ext>
            </a:extLst>
          </p:cNvPr>
          <p:cNvSpPr>
            <a:spLocks noGrp="1"/>
          </p:cNvSpPr>
          <p:nvPr>
            <p:ph type="ctrTitle"/>
          </p:nvPr>
        </p:nvSpPr>
        <p:spPr/>
        <p:txBody>
          <a:bodyPr>
            <a:normAutofit fontScale="90000"/>
          </a:bodyPr>
          <a:lstStyle/>
          <a:p>
            <a:r>
              <a:rPr lang="tr-TR" dirty="0"/>
              <a:t>YAŞLI SAĞLIĞI, BAKIMI, UYGULAMA VE ARAŞTIRMA MERKEZİ</a:t>
            </a:r>
          </a:p>
        </p:txBody>
      </p:sp>
      <p:sp>
        <p:nvSpPr>
          <p:cNvPr id="3" name="Alt Başlık 2">
            <a:extLst>
              <a:ext uri="{FF2B5EF4-FFF2-40B4-BE49-F238E27FC236}">
                <a16:creationId xmlns:a16="http://schemas.microsoft.com/office/drawing/2014/main" id="{7EBD73CE-951F-E530-A4E9-862AEC501D34}"/>
              </a:ext>
            </a:extLst>
          </p:cNvPr>
          <p:cNvSpPr>
            <a:spLocks noGrp="1"/>
          </p:cNvSpPr>
          <p:nvPr>
            <p:ph type="subTitle" idx="1"/>
          </p:nvPr>
        </p:nvSpPr>
        <p:spPr/>
        <p:txBody>
          <a:bodyPr/>
          <a:lstStyle/>
          <a:p>
            <a:r>
              <a:rPr lang="tr-TR" dirty="0"/>
              <a:t>2025 YILI FAALİYET RAPORU</a:t>
            </a:r>
          </a:p>
        </p:txBody>
      </p:sp>
    </p:spTree>
    <p:extLst>
      <p:ext uri="{BB962C8B-B14F-4D97-AF65-F5344CB8AC3E}">
        <p14:creationId xmlns:p14="http://schemas.microsoft.com/office/powerpoint/2010/main" val="1426903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D414F2B7-B4B8-3604-32C2-FEEC9952E81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135" y="1162050"/>
            <a:ext cx="4067175" cy="1828800"/>
          </a:xfrm>
          <a:prstGeom prst="rect">
            <a:avLst/>
          </a:prstGeom>
          <a:noFill/>
          <a:ln>
            <a:noFill/>
          </a:ln>
        </p:spPr>
      </p:pic>
      <p:pic>
        <p:nvPicPr>
          <p:cNvPr id="4" name="Resim 3" descr="dış mekan, kar, spor, gökyüzü içeren bir resim&#10;&#10;Yapay zeka tarafından oluşturulan içerik yanlış olabilir.">
            <a:extLst>
              <a:ext uri="{FF2B5EF4-FFF2-40B4-BE49-F238E27FC236}">
                <a16:creationId xmlns:a16="http://schemas.microsoft.com/office/drawing/2014/main" id="{B46BD9C4-89F3-F3B7-52C0-16D2F55BE2E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3997" y="4100830"/>
            <a:ext cx="4067175" cy="1971040"/>
          </a:xfrm>
          <a:prstGeom prst="rect">
            <a:avLst/>
          </a:prstGeom>
          <a:noFill/>
          <a:ln>
            <a:noFill/>
          </a:ln>
        </p:spPr>
      </p:pic>
      <p:pic>
        <p:nvPicPr>
          <p:cNvPr id="6" name="Resim 5" descr="dış mekan, gökyüzü, kar, spor içeren bir resim&#10;&#10;Yapay zeka tarafından oluşturulan içerik yanlış olabilir.">
            <a:extLst>
              <a:ext uri="{FF2B5EF4-FFF2-40B4-BE49-F238E27FC236}">
                <a16:creationId xmlns:a16="http://schemas.microsoft.com/office/drawing/2014/main" id="{4A9B38FA-4321-77A6-D5B8-A749DF33DE2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3542" y="1319530"/>
            <a:ext cx="4086225" cy="2390140"/>
          </a:xfrm>
          <a:prstGeom prst="rect">
            <a:avLst/>
          </a:prstGeom>
          <a:noFill/>
          <a:ln>
            <a:noFill/>
          </a:ln>
        </p:spPr>
      </p:pic>
    </p:spTree>
    <p:extLst>
      <p:ext uri="{BB962C8B-B14F-4D97-AF65-F5344CB8AC3E}">
        <p14:creationId xmlns:p14="http://schemas.microsoft.com/office/powerpoint/2010/main" val="3986581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12E36D-0656-8CC5-4A9E-D8EACB9EEDA5}"/>
              </a:ext>
            </a:extLst>
          </p:cNvPr>
          <p:cNvSpPr>
            <a:spLocks noGrp="1"/>
          </p:cNvSpPr>
          <p:nvPr>
            <p:ph type="title"/>
          </p:nvPr>
        </p:nvSpPr>
        <p:spPr/>
        <p:txBody>
          <a:bodyPr/>
          <a:lstStyle/>
          <a:p>
            <a:r>
              <a:rPr lang="tr-TR" dirty="0"/>
              <a:t>FAALİYETLER-2</a:t>
            </a:r>
          </a:p>
        </p:txBody>
      </p:sp>
      <p:pic>
        <p:nvPicPr>
          <p:cNvPr id="4" name="İçerik Yer Tutucusu 3">
            <a:extLst>
              <a:ext uri="{FF2B5EF4-FFF2-40B4-BE49-F238E27FC236}">
                <a16:creationId xmlns:a16="http://schemas.microsoft.com/office/drawing/2014/main" id="{A888F7BB-45A6-A5AA-B157-A9775C96E1B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805386" y="1590675"/>
            <a:ext cx="3328963" cy="4400549"/>
          </a:xfrm>
          <a:prstGeom prst="rect">
            <a:avLst/>
          </a:prstGeom>
          <a:noFill/>
          <a:ln>
            <a:noFill/>
          </a:ln>
        </p:spPr>
      </p:pic>
    </p:spTree>
    <p:extLst>
      <p:ext uri="{BB962C8B-B14F-4D97-AF65-F5344CB8AC3E}">
        <p14:creationId xmlns:p14="http://schemas.microsoft.com/office/powerpoint/2010/main" val="2849599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2EFA60-447B-B2D6-DD53-D80CD8F56BA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1C3D87F-FEEE-73D1-BE9A-E795AEB90497}"/>
              </a:ext>
            </a:extLst>
          </p:cNvPr>
          <p:cNvSpPr>
            <a:spLocks noGrp="1"/>
          </p:cNvSpPr>
          <p:nvPr>
            <p:ph idx="1"/>
          </p:nvPr>
        </p:nvSpPr>
        <p:spPr/>
        <p:txBody>
          <a:bodyPr>
            <a:normAutofit lnSpcReduction="10000"/>
          </a:bodyPr>
          <a:lstStyle/>
          <a:p>
            <a:r>
              <a:rPr lang="tr-TR" dirty="0"/>
              <a:t>Merkezimizin toplumsal katkı faaliyetleri kapsamında “Probiyotikler ve Yaşlılarda Beslenme” konulu seminer düzenlendi. Bolu Abant İzzet Baysal Üniversitesi, Sağlık Bilimleri Fakültesi, Beslenme ve Diyetetik Bölümünden Doç. Dr. Aylin Akoğlu ve Arş. Gör. Gülcan Uysal Yeler, 25 Kasım 2025 tarihinde Yaşlı Yaşam Merkezinde yaşlılık döneminde beslenmeye yönelik bilgilendirme semineri verdiler. </a:t>
            </a:r>
          </a:p>
          <a:p>
            <a:r>
              <a:rPr lang="tr-TR" dirty="0"/>
              <a:t>Etkinlikte Doç. Dr. Aylin Akoğlu’nun probiyotikler ve sağlık ilişkisi üzerine örnekler ve günlük hayata dair öneriler hakkındaki konuşmasından sonra Arş. Gör. Gülcan Uysal Yeler yaşlılıkta sağlıklı beslenmenin temel ilkeleri konusunda katılımcıları bilgilendirdi.</a:t>
            </a:r>
          </a:p>
          <a:p>
            <a:endParaRPr lang="tr-TR" dirty="0"/>
          </a:p>
        </p:txBody>
      </p:sp>
    </p:spTree>
    <p:extLst>
      <p:ext uri="{BB962C8B-B14F-4D97-AF65-F5344CB8AC3E}">
        <p14:creationId xmlns:p14="http://schemas.microsoft.com/office/powerpoint/2010/main" val="87986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2E80C9-A334-FD12-D755-464EB7A131E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2844783-C2D9-4200-07B6-D087D6FC08A8}"/>
              </a:ext>
            </a:extLst>
          </p:cNvPr>
          <p:cNvSpPr>
            <a:spLocks noGrp="1"/>
          </p:cNvSpPr>
          <p:nvPr>
            <p:ph idx="1"/>
          </p:nvPr>
        </p:nvSpPr>
        <p:spPr/>
        <p:txBody>
          <a:bodyPr/>
          <a:lstStyle/>
          <a:p>
            <a:r>
              <a:rPr lang="tr-TR" dirty="0"/>
              <a:t>Etkinliğimiz Yaşlı Yaşam Merkezi katılımcıları ve çalışanları tarafından ilgiyle takip edilmiş olup soru-cevap kısmının ardından tamamlandı. Etkinliğin düzenlenmesine katkı sağlayan Uzm. Klinik Psikolog Ayşe </a:t>
            </a:r>
            <a:r>
              <a:rPr lang="tr-TR" dirty="0" err="1"/>
              <a:t>Kudu</a:t>
            </a:r>
            <a:r>
              <a:rPr lang="tr-TR" dirty="0"/>
              <a:t> Arıcan’a ve etkinliğe katılan herkese teşekkür ederiz. Merkezimiz bu tür etkinliklerle toplum sağlığına katkı sağlamaya devam etmeyi hedeflemektedir. </a:t>
            </a:r>
          </a:p>
        </p:txBody>
      </p:sp>
    </p:spTree>
    <p:extLst>
      <p:ext uri="{BB962C8B-B14F-4D97-AF65-F5344CB8AC3E}">
        <p14:creationId xmlns:p14="http://schemas.microsoft.com/office/powerpoint/2010/main" val="504696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567E45B8-2E91-C0CE-D1FD-A34EFFCCF8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692" y="513715"/>
            <a:ext cx="2831465" cy="3773170"/>
          </a:xfrm>
          <a:prstGeom prst="rect">
            <a:avLst/>
          </a:prstGeom>
          <a:noFill/>
          <a:ln>
            <a:noFill/>
          </a:ln>
        </p:spPr>
      </p:pic>
      <p:pic>
        <p:nvPicPr>
          <p:cNvPr id="4" name="Resim 3">
            <a:extLst>
              <a:ext uri="{FF2B5EF4-FFF2-40B4-BE49-F238E27FC236}">
                <a16:creationId xmlns:a16="http://schemas.microsoft.com/office/drawing/2014/main" id="{8CA9DAA2-23E6-351C-A042-4F1C123EAF3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7245" y="2152015"/>
            <a:ext cx="2937510" cy="3914775"/>
          </a:xfrm>
          <a:prstGeom prst="rect">
            <a:avLst/>
          </a:prstGeom>
          <a:noFill/>
          <a:ln>
            <a:noFill/>
          </a:ln>
        </p:spPr>
      </p:pic>
      <p:pic>
        <p:nvPicPr>
          <p:cNvPr id="5" name="Resim 4">
            <a:extLst>
              <a:ext uri="{FF2B5EF4-FFF2-40B4-BE49-F238E27FC236}">
                <a16:creationId xmlns:a16="http://schemas.microsoft.com/office/drawing/2014/main" id="{68E5BC75-F7A2-DD88-7D64-ED3D46BC7BC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028" y="513715"/>
            <a:ext cx="2875280" cy="3831590"/>
          </a:xfrm>
          <a:prstGeom prst="rect">
            <a:avLst/>
          </a:prstGeom>
          <a:noFill/>
          <a:ln>
            <a:noFill/>
          </a:ln>
        </p:spPr>
      </p:pic>
    </p:spTree>
    <p:extLst>
      <p:ext uri="{BB962C8B-B14F-4D97-AF65-F5344CB8AC3E}">
        <p14:creationId xmlns:p14="http://schemas.microsoft.com/office/powerpoint/2010/main" val="885703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59FA5D-3CE4-511F-31F2-C42F2A642BF2}"/>
              </a:ext>
            </a:extLst>
          </p:cNvPr>
          <p:cNvSpPr>
            <a:spLocks noGrp="1"/>
          </p:cNvSpPr>
          <p:nvPr>
            <p:ph type="title"/>
          </p:nvPr>
        </p:nvSpPr>
        <p:spPr/>
        <p:txBody>
          <a:bodyPr/>
          <a:lstStyle/>
          <a:p>
            <a:r>
              <a:rPr lang="tr-TR" dirty="0"/>
              <a:t>FAALİYETLER-3</a:t>
            </a:r>
          </a:p>
        </p:txBody>
      </p:sp>
      <p:sp>
        <p:nvSpPr>
          <p:cNvPr id="4" name="İçerik Yer Tutucusu 3">
            <a:extLst>
              <a:ext uri="{FF2B5EF4-FFF2-40B4-BE49-F238E27FC236}">
                <a16:creationId xmlns:a16="http://schemas.microsoft.com/office/drawing/2014/main" id="{D42844D5-339C-AFF6-BFBD-28C7C9C5CC06}"/>
              </a:ext>
            </a:extLst>
          </p:cNvPr>
          <p:cNvSpPr>
            <a:spLocks noGrp="1"/>
          </p:cNvSpPr>
          <p:nvPr>
            <p:ph idx="1"/>
          </p:nvPr>
        </p:nvSpPr>
        <p:spPr/>
        <p:txBody>
          <a:bodyPr>
            <a:normAutofit fontScale="92500" lnSpcReduction="10000"/>
          </a:bodyPr>
          <a:lstStyle/>
          <a:p>
            <a:r>
              <a:rPr lang="tr-TR" b="1" dirty="0"/>
              <a:t>BAP BAŞVURUSU</a:t>
            </a:r>
            <a:endParaRPr lang="tr-TR" dirty="0"/>
          </a:p>
          <a:p>
            <a:r>
              <a:rPr lang="tr-TR" dirty="0"/>
              <a:t>25.09.2025 tarihinde üniversitemiz BAP birimine “Bol İlinde Yaşayan 65 Yaş Üstü Bireyler için </a:t>
            </a:r>
            <a:r>
              <a:rPr lang="tr-TR" dirty="0" err="1"/>
              <a:t>Tai</a:t>
            </a:r>
            <a:r>
              <a:rPr lang="tr-TR" dirty="0"/>
              <a:t> </a:t>
            </a:r>
            <a:r>
              <a:rPr lang="tr-TR" dirty="0" err="1"/>
              <a:t>Chi</a:t>
            </a:r>
            <a:r>
              <a:rPr lang="tr-TR" dirty="0"/>
              <a:t> Etkinliği” başlıklı araştırma projesi başvurusu yapıldı. </a:t>
            </a:r>
          </a:p>
          <a:p>
            <a:r>
              <a:rPr lang="tr-TR" dirty="0"/>
              <a:t>Proje 19.11.2025 tarihinde 23.942,00 TL bütçe ile kabul edildi.</a:t>
            </a:r>
          </a:p>
          <a:p>
            <a:r>
              <a:rPr lang="tr-TR" dirty="0"/>
              <a:t>Ofis tarafından mal alımlarının Ocak ayında yapılması tercih edildiğinden projenin ilerlemesi için yeni yılın gelmesi beklenmektedir. </a:t>
            </a:r>
          </a:p>
          <a:p>
            <a:r>
              <a:rPr lang="tr-TR" dirty="0"/>
              <a:t>Bu proje ile Bolu ilinde yaşamakta olan yaşlı bireyler Uzman </a:t>
            </a:r>
            <a:r>
              <a:rPr lang="tr-TR" dirty="0" err="1"/>
              <a:t>Tai</a:t>
            </a:r>
            <a:r>
              <a:rPr lang="tr-TR" dirty="0"/>
              <a:t> </a:t>
            </a:r>
            <a:r>
              <a:rPr lang="tr-TR" dirty="0" err="1"/>
              <a:t>Chi</a:t>
            </a:r>
            <a:r>
              <a:rPr lang="tr-TR" dirty="0"/>
              <a:t> eğitmeni tarafından bu savunma sporu ile tanıştırılacak ve etkinliğin öncesi ve sonrasında bilgi ve memnuniyet düzeylerinin ölçüleceği anketler uygulanarak projenin çıktısı bilimsel ortamlarda sunulacaktır. </a:t>
            </a:r>
          </a:p>
          <a:p>
            <a:endParaRPr lang="tr-TR" dirty="0"/>
          </a:p>
        </p:txBody>
      </p:sp>
    </p:spTree>
    <p:extLst>
      <p:ext uri="{BB962C8B-B14F-4D97-AF65-F5344CB8AC3E}">
        <p14:creationId xmlns:p14="http://schemas.microsoft.com/office/powerpoint/2010/main" val="1244001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C4CFA8-A30F-6567-2C6A-6B5EF0C7CB19}"/>
              </a:ext>
            </a:extLst>
          </p:cNvPr>
          <p:cNvSpPr>
            <a:spLocks noGrp="1"/>
          </p:cNvSpPr>
          <p:nvPr>
            <p:ph type="title"/>
          </p:nvPr>
        </p:nvSpPr>
        <p:spPr/>
        <p:txBody>
          <a:bodyPr/>
          <a:lstStyle/>
          <a:p>
            <a:r>
              <a:rPr lang="tr-TR" dirty="0"/>
              <a:t>GÜÇLÜ YANLAR</a:t>
            </a:r>
          </a:p>
        </p:txBody>
      </p:sp>
      <p:sp>
        <p:nvSpPr>
          <p:cNvPr id="3" name="İçerik Yer Tutucusu 2">
            <a:extLst>
              <a:ext uri="{FF2B5EF4-FFF2-40B4-BE49-F238E27FC236}">
                <a16:creationId xmlns:a16="http://schemas.microsoft.com/office/drawing/2014/main" id="{E250E5CD-88FC-0C29-89E9-ADD1923E64B6}"/>
              </a:ext>
            </a:extLst>
          </p:cNvPr>
          <p:cNvSpPr>
            <a:spLocks noGrp="1"/>
          </p:cNvSpPr>
          <p:nvPr>
            <p:ph idx="1"/>
          </p:nvPr>
        </p:nvSpPr>
        <p:spPr/>
        <p:txBody>
          <a:bodyPr/>
          <a:lstStyle/>
          <a:p>
            <a:r>
              <a:rPr lang="tr-TR" dirty="0"/>
              <a:t>Tamamı akademisyenlerden oluşan ve özellikle yaşlı bireylerle ilgili çalışmış olan/çalışan yönetim kurulu üyelerinin oluşu.</a:t>
            </a:r>
          </a:p>
          <a:p>
            <a:r>
              <a:rPr lang="tr-TR" dirty="0"/>
              <a:t>Aktif, dinamik ve çalışmaya hevesli akademik personele sahip olmak.</a:t>
            </a:r>
          </a:p>
          <a:p>
            <a:r>
              <a:rPr lang="tr-TR" dirty="0"/>
              <a:t>Yeni fikirler, araştırmalar ve özellikle toplumsal faaliyetler geliştirme konusunda istekli ve yenilikçi olmak.</a:t>
            </a:r>
          </a:p>
        </p:txBody>
      </p:sp>
    </p:spTree>
    <p:extLst>
      <p:ext uri="{BB962C8B-B14F-4D97-AF65-F5344CB8AC3E}">
        <p14:creationId xmlns:p14="http://schemas.microsoft.com/office/powerpoint/2010/main" val="2566528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3B9EAC-BE78-815B-C475-C1625EFE4EB6}"/>
              </a:ext>
            </a:extLst>
          </p:cNvPr>
          <p:cNvSpPr>
            <a:spLocks noGrp="1"/>
          </p:cNvSpPr>
          <p:nvPr>
            <p:ph type="title"/>
          </p:nvPr>
        </p:nvSpPr>
        <p:spPr/>
        <p:txBody>
          <a:bodyPr/>
          <a:lstStyle/>
          <a:p>
            <a:r>
              <a:rPr lang="tr-TR" dirty="0"/>
              <a:t>ZAYIF YANLAR</a:t>
            </a:r>
          </a:p>
        </p:txBody>
      </p:sp>
      <p:sp>
        <p:nvSpPr>
          <p:cNvPr id="3" name="İçerik Yer Tutucusu 2">
            <a:extLst>
              <a:ext uri="{FF2B5EF4-FFF2-40B4-BE49-F238E27FC236}">
                <a16:creationId xmlns:a16="http://schemas.microsoft.com/office/drawing/2014/main" id="{3558E52D-4205-66B1-EA38-2AA30F19DDDF}"/>
              </a:ext>
            </a:extLst>
          </p:cNvPr>
          <p:cNvSpPr>
            <a:spLocks noGrp="1"/>
          </p:cNvSpPr>
          <p:nvPr>
            <p:ph idx="1"/>
          </p:nvPr>
        </p:nvSpPr>
        <p:spPr/>
        <p:txBody>
          <a:bodyPr/>
          <a:lstStyle/>
          <a:p>
            <a:r>
              <a:rPr lang="tr-TR" dirty="0"/>
              <a:t>Merkezimizin bir ofisinin olmayışı</a:t>
            </a:r>
          </a:p>
          <a:p>
            <a:r>
              <a:rPr lang="tr-TR" dirty="0"/>
              <a:t>Merkezimizin yaptığı faaliyetlerin, toplantıların kayıt altına alınabilmesi için idari personelin bulunmayışı.</a:t>
            </a:r>
          </a:p>
        </p:txBody>
      </p:sp>
    </p:spTree>
    <p:extLst>
      <p:ext uri="{BB962C8B-B14F-4D97-AF65-F5344CB8AC3E}">
        <p14:creationId xmlns:p14="http://schemas.microsoft.com/office/powerpoint/2010/main" val="1607644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636781-70C2-A7F3-A886-1F50735638C8}"/>
              </a:ext>
            </a:extLst>
          </p:cNvPr>
          <p:cNvSpPr>
            <a:spLocks noGrp="1"/>
          </p:cNvSpPr>
          <p:nvPr>
            <p:ph type="title"/>
          </p:nvPr>
        </p:nvSpPr>
        <p:spPr/>
        <p:txBody>
          <a:bodyPr/>
          <a:lstStyle/>
          <a:p>
            <a:r>
              <a:rPr lang="tr-TR" dirty="0"/>
              <a:t>YENİ DÖNEM PLANLARI</a:t>
            </a:r>
          </a:p>
        </p:txBody>
      </p:sp>
      <p:sp>
        <p:nvSpPr>
          <p:cNvPr id="3" name="İçerik Yer Tutucusu 2">
            <a:extLst>
              <a:ext uri="{FF2B5EF4-FFF2-40B4-BE49-F238E27FC236}">
                <a16:creationId xmlns:a16="http://schemas.microsoft.com/office/drawing/2014/main" id="{604EFCE3-E4B6-3314-6CDA-632C48F5D5B7}"/>
              </a:ext>
            </a:extLst>
          </p:cNvPr>
          <p:cNvSpPr>
            <a:spLocks noGrp="1"/>
          </p:cNvSpPr>
          <p:nvPr>
            <p:ph idx="1"/>
          </p:nvPr>
        </p:nvSpPr>
        <p:spPr/>
        <p:txBody>
          <a:bodyPr/>
          <a:lstStyle/>
          <a:p>
            <a:pPr algn="just"/>
            <a:r>
              <a:rPr lang="tr-TR" dirty="0"/>
              <a:t>Yaşlı bireylerin sağlık konusunda bilgilendirilmesini arttırmak amacıyla yeni seminerler organize edilecektir. </a:t>
            </a:r>
          </a:p>
          <a:p>
            <a:pPr algn="just"/>
            <a:r>
              <a:rPr lang="tr-TR" dirty="0"/>
              <a:t>Merkezimiz bünyesinde araştırma projeleri geliştirilecektir. </a:t>
            </a:r>
          </a:p>
          <a:p>
            <a:pPr algn="just"/>
            <a:r>
              <a:rPr lang="tr-TR" dirty="0"/>
              <a:t>Bu </a:t>
            </a:r>
            <a:r>
              <a:rPr lang="tr-TR"/>
              <a:t>projelere AB, </a:t>
            </a:r>
            <a:r>
              <a:rPr lang="tr-TR" dirty="0"/>
              <a:t>TÜBİTAK gibi maddi destekler alınabilmesi hedeflenmektedir. </a:t>
            </a:r>
          </a:p>
          <a:p>
            <a:pPr algn="just"/>
            <a:r>
              <a:rPr lang="tr-TR" dirty="0"/>
              <a:t>İlimizde bulunan çeşitli sağlık kuruluşlarında çalışan hekim, fizyoterapist ve hemşireler için yaşlı bireylere yönelik güncel sağlık yaklaşımlarının paylaşılması için akademik eğitimler düzenlenecektir. </a:t>
            </a:r>
          </a:p>
        </p:txBody>
      </p:sp>
    </p:spTree>
    <p:extLst>
      <p:ext uri="{BB962C8B-B14F-4D97-AF65-F5344CB8AC3E}">
        <p14:creationId xmlns:p14="http://schemas.microsoft.com/office/powerpoint/2010/main" val="2506244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7B97F2-BA47-F295-C1FF-AB980CE47836}"/>
              </a:ext>
            </a:extLst>
          </p:cNvPr>
          <p:cNvSpPr>
            <a:spLocks noGrp="1"/>
          </p:cNvSpPr>
          <p:nvPr>
            <p:ph type="title"/>
          </p:nvPr>
        </p:nvSpPr>
        <p:spPr/>
        <p:txBody>
          <a:bodyPr/>
          <a:lstStyle/>
          <a:p>
            <a:r>
              <a:rPr lang="tr-TR" dirty="0"/>
              <a:t>KURULUŞ</a:t>
            </a:r>
          </a:p>
        </p:txBody>
      </p:sp>
      <p:sp>
        <p:nvSpPr>
          <p:cNvPr id="3" name="İçerik Yer Tutucusu 2">
            <a:extLst>
              <a:ext uri="{FF2B5EF4-FFF2-40B4-BE49-F238E27FC236}">
                <a16:creationId xmlns:a16="http://schemas.microsoft.com/office/drawing/2014/main" id="{64E3CA64-5084-BFBE-82AA-A177B6F84951}"/>
              </a:ext>
            </a:extLst>
          </p:cNvPr>
          <p:cNvSpPr>
            <a:spLocks noGrp="1"/>
          </p:cNvSpPr>
          <p:nvPr>
            <p:ph idx="1"/>
          </p:nvPr>
        </p:nvSpPr>
        <p:spPr/>
        <p:txBody>
          <a:bodyPr/>
          <a:lstStyle/>
          <a:p>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Bolu Abant İzzet Baysal Üniversitesi, Yaşlı Sağlığı, Bakımı Uygulama ve Araştırma Merkezi, 11.03.2024 tarihinde merkez müdürü ve yönetim kurulu üyelerinin atanmasıyla faaliyetlerine başlamıştır. Bolu ilinde yaşamakta olan yaşlı bireyler için sağlık alanı ve sosyal konularda faaliyet göstermek üzere yapılandırılmıştır.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384089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6D53E5-BED7-18AC-DB54-A569E5FF3596}"/>
              </a:ext>
            </a:extLst>
          </p:cNvPr>
          <p:cNvSpPr>
            <a:spLocks noGrp="1"/>
          </p:cNvSpPr>
          <p:nvPr>
            <p:ph type="title"/>
          </p:nvPr>
        </p:nvSpPr>
        <p:spPr/>
        <p:txBody>
          <a:bodyPr/>
          <a:lstStyle/>
          <a:p>
            <a:r>
              <a:rPr lang="tr-TR" b="1" kern="100" dirty="0">
                <a:latin typeface="Times New Roman" panose="02020603050405020304" pitchFamily="18" charset="0"/>
                <a:ea typeface="Aptos" panose="020B0004020202020204" pitchFamily="34" charset="0"/>
                <a:cs typeface="Times New Roman" panose="02020603050405020304" pitchFamily="18" charset="0"/>
              </a:rPr>
              <a:t>YÖNETİM KURULU</a:t>
            </a:r>
            <a:br>
              <a:rPr lang="tr-TR" kern="100" dirty="0">
                <a:latin typeface="Aptos" panose="020B0004020202020204" pitchFamily="34" charset="0"/>
                <a:ea typeface="Aptos" panose="020B0004020202020204" pitchFamily="34"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3D335B76-903E-CED1-C02B-88AC95623F45}"/>
              </a:ext>
            </a:extLst>
          </p:cNvPr>
          <p:cNvSpPr>
            <a:spLocks noGrp="1"/>
          </p:cNvSpPr>
          <p:nvPr>
            <p:ph idx="1"/>
          </p:nvPr>
        </p:nvSpPr>
        <p:spPr>
          <a:xfrm>
            <a:off x="838200" y="1140737"/>
            <a:ext cx="10515600" cy="5036226"/>
          </a:xfrm>
        </p:spPr>
        <p:txBody>
          <a:bodyPr>
            <a:normAutofit fontScale="25000" lnSpcReduction="20000"/>
          </a:bodyPr>
          <a:lstStyle/>
          <a:p>
            <a:pPr algn="just">
              <a:lnSpc>
                <a:spcPct val="115000"/>
              </a:lnSpc>
              <a:spcAft>
                <a:spcPts val="800"/>
              </a:spcAft>
            </a:pPr>
            <a:r>
              <a:rPr lang="tr-TR" sz="4800" b="1" kern="100" dirty="0">
                <a:effectLst/>
                <a:latin typeface="Times New Roman" panose="02020603050405020304" pitchFamily="18" charset="0"/>
                <a:ea typeface="Aptos" panose="020B0004020202020204" pitchFamily="34" charset="0"/>
                <a:cs typeface="Times New Roman" panose="02020603050405020304" pitchFamily="18" charset="0"/>
              </a:rPr>
              <a:t>Doç. Dr. Şebnem AVCI</a:t>
            </a:r>
            <a:endParaRPr lang="tr-TR" sz="4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tr-TR" sz="4800" kern="100" dirty="0">
                <a:effectLst/>
                <a:latin typeface="Times New Roman" panose="02020603050405020304" pitchFamily="18" charset="0"/>
                <a:ea typeface="Aptos" panose="020B0004020202020204" pitchFamily="34" charset="0"/>
                <a:cs typeface="Times New Roman" panose="02020603050405020304" pitchFamily="18" charset="0"/>
              </a:rPr>
              <a:t>Merkez Müdürü/SBF Fizyoterapi ve Rehabilitasyon Bölümü, Geriatrik Fizyoterapi ve Rehabilitasyon Ana Bilim Dalı Başkanı</a:t>
            </a:r>
            <a:endParaRPr lang="tr-TR" sz="4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tr-TR" sz="4800" b="1" kern="100" dirty="0">
                <a:effectLst/>
                <a:latin typeface="Times New Roman" panose="02020603050405020304" pitchFamily="18" charset="0"/>
                <a:ea typeface="Aptos" panose="020B0004020202020204" pitchFamily="34" charset="0"/>
                <a:cs typeface="Times New Roman" panose="02020603050405020304" pitchFamily="18" charset="0"/>
              </a:rPr>
              <a:t>Doç. Dr. Aylin AKOĞLU</a:t>
            </a:r>
            <a:endParaRPr lang="tr-TR" sz="4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tr-TR" sz="4800" kern="100" dirty="0">
                <a:effectLst/>
                <a:latin typeface="Times New Roman" panose="02020603050405020304" pitchFamily="18" charset="0"/>
                <a:ea typeface="Aptos" panose="020B0004020202020204" pitchFamily="34" charset="0"/>
                <a:cs typeface="Times New Roman" panose="02020603050405020304" pitchFamily="18" charset="0"/>
              </a:rPr>
              <a:t>Merkez Müdür Yardımcısı/Yönetim Kurulu Üyesi/SBF Beslenme ve Diyetetik Bölümü, Bölüm Başkanı</a:t>
            </a:r>
            <a:endParaRPr lang="tr-TR" sz="4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tr-TR" sz="4800" b="1" kern="100" dirty="0">
                <a:effectLst/>
                <a:latin typeface="Times New Roman" panose="02020603050405020304" pitchFamily="18" charset="0"/>
                <a:ea typeface="Aptos" panose="020B0004020202020204" pitchFamily="34" charset="0"/>
                <a:cs typeface="Times New Roman" panose="02020603050405020304" pitchFamily="18" charset="0"/>
              </a:rPr>
              <a:t>Dr. Öğr. Üyesi Ganime Esra SOYSAL</a:t>
            </a:r>
            <a:endParaRPr lang="tr-TR" sz="4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tr-TR" sz="4800" kern="100" dirty="0">
                <a:effectLst/>
                <a:latin typeface="Times New Roman" panose="02020603050405020304" pitchFamily="18" charset="0"/>
                <a:ea typeface="Aptos" panose="020B0004020202020204" pitchFamily="34" charset="0"/>
                <a:cs typeface="Times New Roman" panose="02020603050405020304" pitchFamily="18" charset="0"/>
              </a:rPr>
              <a:t>Merkez Müdür Yardımcısı/Yönetim Kurulu Üyesi/SBF Hemşirelik Bölümü, Cerrahi Hastalıkları Hemşireliği Ana Bilim Dalı</a:t>
            </a:r>
            <a:endParaRPr lang="tr-TR" sz="4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tr-TR" sz="4800" b="1" kern="100" dirty="0">
                <a:effectLst/>
                <a:latin typeface="Times New Roman" panose="02020603050405020304" pitchFamily="18" charset="0"/>
                <a:ea typeface="Aptos" panose="020B0004020202020204" pitchFamily="34" charset="0"/>
                <a:cs typeface="Times New Roman" panose="02020603050405020304" pitchFamily="18" charset="0"/>
              </a:rPr>
              <a:t>Dr. Öğr. Üyesi Serdar KILINÇ</a:t>
            </a:r>
            <a:endParaRPr lang="tr-TR" sz="4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tr-TR" sz="4800" kern="100" dirty="0">
                <a:effectLst/>
                <a:latin typeface="Times New Roman" panose="02020603050405020304" pitchFamily="18" charset="0"/>
                <a:ea typeface="Aptos" panose="020B0004020202020204" pitchFamily="34" charset="0"/>
                <a:cs typeface="Times New Roman" panose="02020603050405020304" pitchFamily="18" charset="0"/>
              </a:rPr>
              <a:t>Tıp Fakültesi Fiziksel Tıp ve Rehabilitasyon Ana Bilim Dalı</a:t>
            </a:r>
            <a:endParaRPr lang="tr-TR" sz="4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tr-TR" sz="4800" b="1" kern="100" dirty="0">
                <a:effectLst/>
                <a:latin typeface="Times New Roman" panose="02020603050405020304" pitchFamily="18" charset="0"/>
                <a:ea typeface="Aptos" panose="020B0004020202020204" pitchFamily="34" charset="0"/>
                <a:cs typeface="Times New Roman" panose="02020603050405020304" pitchFamily="18" charset="0"/>
              </a:rPr>
              <a:t>Dr. Öğr. Üyesi Tuğba KOCAAĞA</a:t>
            </a:r>
            <a:endParaRPr lang="tr-TR" sz="4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tr-TR" sz="4800" kern="100" dirty="0">
                <a:effectLst/>
                <a:latin typeface="Times New Roman" panose="02020603050405020304" pitchFamily="18" charset="0"/>
                <a:ea typeface="Aptos" panose="020B0004020202020204" pitchFamily="34" charset="0"/>
                <a:cs typeface="Times New Roman" panose="02020603050405020304" pitchFamily="18" charset="0"/>
              </a:rPr>
              <a:t>Yönetim Kurulu Üyesi/Spor Bilimleri Fakültesi, Antrenörlük Eğitimi Bölümü, Antrenman Eğitimi Bölüm Başkan Yardımcısı</a:t>
            </a:r>
            <a:endParaRPr lang="tr-TR" sz="4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tr-TR" sz="4800" b="1" kern="100" dirty="0">
                <a:effectLst/>
                <a:latin typeface="Times New Roman" panose="02020603050405020304" pitchFamily="18" charset="0"/>
                <a:ea typeface="Aptos" panose="020B0004020202020204" pitchFamily="34" charset="0"/>
                <a:cs typeface="Times New Roman" panose="02020603050405020304" pitchFamily="18" charset="0"/>
              </a:rPr>
              <a:t>Öğr. Gör. Mustafa AKGÜN</a:t>
            </a:r>
            <a:endParaRPr lang="tr-TR" sz="4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tr-TR" sz="4800" kern="100" dirty="0">
                <a:effectLst/>
                <a:latin typeface="Times New Roman" panose="02020603050405020304" pitchFamily="18" charset="0"/>
                <a:ea typeface="Aptos" panose="020B0004020202020204" pitchFamily="34" charset="0"/>
                <a:cs typeface="Times New Roman" panose="02020603050405020304" pitchFamily="18" charset="0"/>
              </a:rPr>
              <a:t>Yönetim Kurulu Üyesi/Seben İzzet Baysal Meslek Yüksekokulu, Sosyal Hizmet ve Danışmanlık Bölümü</a:t>
            </a:r>
            <a:endParaRPr lang="tr-TR" sz="4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tr-TR" sz="4800" b="1" kern="100" dirty="0">
                <a:effectLst/>
                <a:latin typeface="Times New Roman" panose="02020603050405020304" pitchFamily="18" charset="0"/>
                <a:ea typeface="Aptos" panose="020B0004020202020204" pitchFamily="34" charset="0"/>
                <a:cs typeface="Times New Roman" panose="02020603050405020304" pitchFamily="18" charset="0"/>
              </a:rPr>
              <a:t>Arş. Gör. Elif GÜNGÖR</a:t>
            </a:r>
            <a:endParaRPr lang="tr-TR" sz="4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tr-TR" sz="4800" kern="100" dirty="0">
                <a:effectLst/>
                <a:latin typeface="Times New Roman" panose="02020603050405020304" pitchFamily="18" charset="0"/>
                <a:ea typeface="Aptos" panose="020B0004020202020204" pitchFamily="34" charset="0"/>
                <a:cs typeface="Times New Roman" panose="02020603050405020304" pitchFamily="18" charset="0"/>
              </a:rPr>
              <a:t>Yönetim Kurulu Üyesi/SBF Gerontoloji Bölümü</a:t>
            </a:r>
            <a:endParaRPr lang="tr-TR" sz="4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842773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F0AED7-11AB-4AF6-495F-522248AAC462}"/>
              </a:ext>
            </a:extLst>
          </p:cNvPr>
          <p:cNvSpPr>
            <a:spLocks noGrp="1"/>
          </p:cNvSpPr>
          <p:nvPr>
            <p:ph type="title"/>
          </p:nvPr>
        </p:nvSpPr>
        <p:spPr/>
        <p:txBody>
          <a:bodyPr/>
          <a:lstStyle/>
          <a:p>
            <a:r>
              <a:rPr lang="tr-TR" b="1" kern="100" dirty="0">
                <a:solidFill>
                  <a:srgbClr val="000000"/>
                </a:solidFill>
                <a:latin typeface="Times New Roman" panose="02020603050405020304" pitchFamily="18" charset="0"/>
                <a:ea typeface="Aptos" panose="020B0004020202020204" pitchFamily="34" charset="0"/>
                <a:cs typeface="Times New Roman" panose="02020603050405020304" pitchFamily="18" charset="0"/>
              </a:rPr>
              <a:t>MERKEZİN FAALİYET ALANLARI</a:t>
            </a:r>
            <a:endParaRPr lang="tr-TR" dirty="0"/>
          </a:p>
        </p:txBody>
      </p:sp>
      <p:sp>
        <p:nvSpPr>
          <p:cNvPr id="3" name="İçerik Yer Tutucusu 2">
            <a:extLst>
              <a:ext uri="{FF2B5EF4-FFF2-40B4-BE49-F238E27FC236}">
                <a16:creationId xmlns:a16="http://schemas.microsoft.com/office/drawing/2014/main" id="{A0649193-F8D1-2676-C7A1-FFC5A98C3CF3}"/>
              </a:ext>
            </a:extLst>
          </p:cNvPr>
          <p:cNvSpPr>
            <a:spLocks noGrp="1"/>
          </p:cNvSpPr>
          <p:nvPr>
            <p:ph idx="1"/>
          </p:nvPr>
        </p:nvSpPr>
        <p:spPr/>
        <p:txBody>
          <a:bodyPr/>
          <a:lstStyle/>
          <a:p>
            <a:pPr algn="just"/>
            <a:r>
              <a:rPr lang="tr-TR"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Yaşlılık dönemindeki kronik hastalıklar ve bunlarla başa çıkma yöntemleriyle ilgili toplumu bilinçlendirmek, yaşlıya olumlu bakışı ve toplum içi kabulü arttırmak için çalışmalar yapmak, yürütülen bilimsel araştırmaların sonuçlarını seminer, sempozyum ve kongre gibi faaliyetlerle toplumun her kesimine ulaştırarak toplumsal bilinçlenme ve gelişime katkıda bulunmaktır.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721163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005E91-5EFE-CB8D-99FA-F88739A77257}"/>
              </a:ext>
            </a:extLst>
          </p:cNvPr>
          <p:cNvSpPr>
            <a:spLocks noGrp="1"/>
          </p:cNvSpPr>
          <p:nvPr>
            <p:ph type="title"/>
          </p:nvPr>
        </p:nvSpPr>
        <p:spPr/>
        <p:txBody>
          <a:bodyPr>
            <a:normAutofit/>
          </a:bodyPr>
          <a:lstStyle/>
          <a:p>
            <a:r>
              <a:rPr lang="tr-TR" sz="3600" b="1" dirty="0">
                <a:effectLst/>
                <a:latin typeface="Times New Roman" panose="02020603050405020304" pitchFamily="18" charset="0"/>
                <a:ea typeface="Aptos" panose="020B0004020202020204" pitchFamily="34" charset="0"/>
              </a:rPr>
              <a:t>MİSYON</a:t>
            </a:r>
            <a:endParaRPr lang="tr-TR" sz="3600" dirty="0"/>
          </a:p>
        </p:txBody>
      </p:sp>
      <p:sp>
        <p:nvSpPr>
          <p:cNvPr id="3" name="İçerik Yer Tutucusu 2">
            <a:extLst>
              <a:ext uri="{FF2B5EF4-FFF2-40B4-BE49-F238E27FC236}">
                <a16:creationId xmlns:a16="http://schemas.microsoft.com/office/drawing/2014/main" id="{A913A1CB-9E9B-2021-9A58-D26F1D3B2558}"/>
              </a:ext>
            </a:extLst>
          </p:cNvPr>
          <p:cNvSpPr>
            <a:spLocks noGrp="1"/>
          </p:cNvSpPr>
          <p:nvPr>
            <p:ph idx="1"/>
          </p:nvPr>
        </p:nvSpPr>
        <p:spPr/>
        <p:txBody>
          <a:bodyPr/>
          <a:lstStyle/>
          <a:p>
            <a:pPr algn="just"/>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Dünya Sağlık Örgütü kronolojik olarak yaşlanmanın başlangıcını 65 yaş olarak kabul etmektedir. Yaşlanmanın fizyolojik olarak başlangıcı ve vücut üzerinde meydana getirdiği değişiklikler kişiden kişiye değişiklik gösterse de özellikle bu yaştan sonra meydana gelen bazı sistemik problemler dikkatle ele alınması gereken sağlık sorunlarına zemin hazırlayabilmektedir. Bu sorunları oluştuktan sonra tedavi etmeye çalışmanın yanı sıra oluşumlarını önlemeye yönelik çalışmalar çok daha verimli sonuçlar ortaya koyabilir. Bu doğrultuda pek çoğu sağlık profesyonellerinden oluşan ekibimizle merkezimizin amacı, yaşlı bireylerin sağlıklarını geliştirme yönünde eğitimler vermek, kas iskelet sistemi sorunlarına yönelik fiziksel aktivite çalışmalarına destek vermek, alanında uzman diğer sağlık profesyonelleri ile iş birliği içinde çalışarak yaşlı bireylerin sağlık okur yazarlığına katkıda bulunmaktır. Bunların yanı sıra sağlıklı yaşlanma programlarını destekleyecek projelere imza atmak, bilimsel çalışmalar ile alana katkı sunmak, kamu kurum ve kuruluşlarıyla ortak çalışmalar yürütüp toplumun sağlıklı ve aktif yaşlanma konusunda bilinçlendirilmesini sağlamaktır.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302957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3D70E0-8DD6-D725-729B-DA600E127824}"/>
              </a:ext>
            </a:extLst>
          </p:cNvPr>
          <p:cNvSpPr>
            <a:spLocks noGrp="1"/>
          </p:cNvSpPr>
          <p:nvPr>
            <p:ph type="title"/>
          </p:nvPr>
        </p:nvSpPr>
        <p:spPr/>
        <p:txBody>
          <a:bodyPr>
            <a:normAutofit/>
          </a:bodyPr>
          <a:lstStyle/>
          <a:p>
            <a:r>
              <a:rPr lang="tr-TR" sz="3600" b="1" dirty="0">
                <a:effectLst/>
                <a:latin typeface="Times New Roman" panose="02020603050405020304" pitchFamily="18" charset="0"/>
                <a:ea typeface="Aptos" panose="020B0004020202020204" pitchFamily="34" charset="0"/>
              </a:rPr>
              <a:t>VİZYON</a:t>
            </a:r>
            <a:endParaRPr lang="tr-TR" sz="3600" dirty="0"/>
          </a:p>
        </p:txBody>
      </p:sp>
      <p:sp>
        <p:nvSpPr>
          <p:cNvPr id="3" name="İçerik Yer Tutucusu 2">
            <a:extLst>
              <a:ext uri="{FF2B5EF4-FFF2-40B4-BE49-F238E27FC236}">
                <a16:creationId xmlns:a16="http://schemas.microsoft.com/office/drawing/2014/main" id="{C18AD7A5-2888-A077-43DA-7E371A1AE715}"/>
              </a:ext>
            </a:extLst>
          </p:cNvPr>
          <p:cNvSpPr>
            <a:spLocks noGrp="1"/>
          </p:cNvSpPr>
          <p:nvPr>
            <p:ph idx="1"/>
          </p:nvPr>
        </p:nvSpPr>
        <p:spPr/>
        <p:txBody>
          <a:bodyPr/>
          <a:lstStyle/>
          <a:p>
            <a:pPr algn="just"/>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Dünya nüfusu giderek yaşlanmaktadır. Özellikle gelişmiş ülkelerde olmak üzere, gelişmekte olan ülkelerde de artan yaşlı popülasyonuna yönelik sağlık politikaları geliştirilmektedir. Türkiye İstatistik Kurumu 2023 verilerine göre ülkemizdeki 65 yaş üstü bireylerin toplam nüfus içindeki oranı %10,2’dir. </a:t>
            </a:r>
            <a:r>
              <a:rPr lang="tr-TR"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Nüfus projeksiyonlarına göre yaşlı nüfus oranının 2030 yılında %12,9, 2040 yılında %16,3, 2060 yılında %22,6 ve 2080 yılında %25,6 olacağı öngörülmüştür. Giderek artan bu veriler ışığında merkezimizin vizyonu, gelişen ve globalleşen dünyadaki geriatri uygulamalarına paralel, bilimsel kanıta dayalı veriler ışığında toplumumuzdaki yaşlı bireylere sağlıklı ve aktif yaşlanma konusunda eğitimler vermek, sağlığı geliştirici çalışmalara imza atmak, bilimsel araştırmalar yaparak bunları sahada çalışan sağlık profesyonelleri ile paylaşmaktır.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452310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170285-6E98-254E-6E38-19103580F9BB}"/>
              </a:ext>
            </a:extLst>
          </p:cNvPr>
          <p:cNvSpPr>
            <a:spLocks noGrp="1"/>
          </p:cNvSpPr>
          <p:nvPr>
            <p:ph type="title"/>
          </p:nvPr>
        </p:nvSpPr>
        <p:spPr/>
        <p:txBody>
          <a:bodyPr/>
          <a:lstStyle/>
          <a:p>
            <a:r>
              <a:rPr lang="tr-TR" dirty="0"/>
              <a:t>FAALİYETLER-1</a:t>
            </a:r>
          </a:p>
        </p:txBody>
      </p:sp>
      <p:pic>
        <p:nvPicPr>
          <p:cNvPr id="6" name="İçerik Yer Tutucusu 5">
            <a:extLst>
              <a:ext uri="{FF2B5EF4-FFF2-40B4-BE49-F238E27FC236}">
                <a16:creationId xmlns:a16="http://schemas.microsoft.com/office/drawing/2014/main" id="{E0C627C4-9F99-4E5B-F5BA-63E81E44CE75}"/>
              </a:ext>
            </a:extLst>
          </p:cNvPr>
          <p:cNvPicPr>
            <a:picLocks noGrp="1" noChangeAspect="1"/>
          </p:cNvPicPr>
          <p:nvPr>
            <p:ph idx="1"/>
          </p:nvPr>
        </p:nvPicPr>
        <p:blipFill>
          <a:blip r:embed="rId2"/>
          <a:stretch>
            <a:fillRect/>
          </a:stretch>
        </p:blipFill>
        <p:spPr>
          <a:xfrm>
            <a:off x="4593206" y="1690688"/>
            <a:ext cx="3005588" cy="4237087"/>
          </a:xfrm>
          <a:prstGeom prst="rect">
            <a:avLst/>
          </a:prstGeom>
        </p:spPr>
      </p:pic>
    </p:spTree>
    <p:extLst>
      <p:ext uri="{BB962C8B-B14F-4D97-AF65-F5344CB8AC3E}">
        <p14:creationId xmlns:p14="http://schemas.microsoft.com/office/powerpoint/2010/main" val="1204023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4D5B4E-AEDA-8283-160A-BAA38BC4C64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F08C8A1-16A2-8427-1E98-036C9B36A224}"/>
              </a:ext>
            </a:extLst>
          </p:cNvPr>
          <p:cNvSpPr>
            <a:spLocks noGrp="1"/>
          </p:cNvSpPr>
          <p:nvPr>
            <p:ph idx="1"/>
          </p:nvPr>
        </p:nvSpPr>
        <p:spPr/>
        <p:txBody>
          <a:bodyPr>
            <a:normAutofit/>
          </a:bodyPr>
          <a:lstStyle/>
          <a:p>
            <a:pPr algn="just">
              <a:lnSpc>
                <a:spcPct val="115000"/>
              </a:lnSpc>
              <a:spcAft>
                <a:spcPts val="800"/>
              </a:spcAft>
            </a:pPr>
            <a:r>
              <a:rPr lang="tr-TR" sz="1800" b="1" kern="100" dirty="0">
                <a:effectLst/>
                <a:latin typeface="Times New Roman" panose="02020603050405020304" pitchFamily="18" charset="0"/>
                <a:ea typeface="Aptos" panose="020B0004020202020204" pitchFamily="34" charset="0"/>
                <a:cs typeface="Times New Roman" panose="02020603050405020304" pitchFamily="18" charset="0"/>
              </a:rPr>
              <a:t>Yaşlı Bireyler için Kayaklı Koşu Etkinliği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tr-TR" dirty="0"/>
              <a:t>Bolu Abant İzzet Baysal Üniversitesi Yaşlı Sağlığı, Bakımı Uygulama ve Araştırma Merkezi ve Spor Bilimleri Fakültesi iş birliği ile Bolu’da faaliyet gösteren Kayaklı Koşu branşını yaşlı bireylere tanıtmak ve uygulama yapmalarına olanak sağlamak için 06.03.2025 tarihinde Yaşlılara Kayaklı Koşu eğitimi gerçekleştirilmiştir. Dr. Öğr. Üyesi Tuğba </a:t>
            </a:r>
            <a:r>
              <a:rPr lang="tr-TR" dirty="0" err="1"/>
              <a:t>Kocaağa</a:t>
            </a:r>
            <a:r>
              <a:rPr lang="tr-TR" dirty="0"/>
              <a:t> koordinatörlüğünde, Gerede </a:t>
            </a:r>
            <a:r>
              <a:rPr lang="tr-TR" dirty="0" err="1"/>
              <a:t>Arkut</a:t>
            </a:r>
            <a:r>
              <a:rPr lang="tr-TR" dirty="0"/>
              <a:t> Dağı Kayaklı Koşu tesislerinde gerçekleştirilen eğitime 16 gönüllü yaşlımız katılmıştır. </a:t>
            </a:r>
          </a:p>
        </p:txBody>
      </p:sp>
    </p:spTree>
    <p:extLst>
      <p:ext uri="{BB962C8B-B14F-4D97-AF65-F5344CB8AC3E}">
        <p14:creationId xmlns:p14="http://schemas.microsoft.com/office/powerpoint/2010/main" val="1849526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FFFEDF-C6AA-8949-3EA1-CBE0993B3FB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F2D2546-611D-08FB-B18E-15F3A04136E8}"/>
              </a:ext>
            </a:extLst>
          </p:cNvPr>
          <p:cNvSpPr>
            <a:spLocks noGrp="1"/>
          </p:cNvSpPr>
          <p:nvPr>
            <p:ph idx="1"/>
          </p:nvPr>
        </p:nvSpPr>
        <p:spPr/>
        <p:txBody>
          <a:bodyPr>
            <a:normAutofit lnSpcReduction="10000"/>
          </a:bodyPr>
          <a:lstStyle/>
          <a:p>
            <a:r>
              <a:rPr lang="tr-TR" dirty="0"/>
              <a:t>Üniversitemizden tahsis edilen araçla katılımcılar Bolu Merkez’de belirlenen buluşma noktasından sabah 09.00’da alınarak Gerede </a:t>
            </a:r>
            <a:r>
              <a:rPr lang="tr-TR" dirty="0" err="1"/>
              <a:t>Arkut</a:t>
            </a:r>
            <a:r>
              <a:rPr lang="tr-TR" dirty="0"/>
              <a:t> Dağı’na götürülmüştür. </a:t>
            </a:r>
            <a:r>
              <a:rPr lang="tr-TR" dirty="0" err="1"/>
              <a:t>Arkut</a:t>
            </a:r>
            <a:r>
              <a:rPr lang="tr-TR" dirty="0"/>
              <a:t> Spor Kulübü antrenörleri tarafından verilen eğitimlerde kayak malzemeleri de yine kulüp tarafından sağlanmış ve 16 yaşlı bireyimiz kayaklı koşu branşı ile tanıştırılmıştır. Yaklaşık 300m’lik parkurda 2 saat süren eğitimler sonunda katılımcılarımız memnuniyetlerini dile getirmişlerdir. Verimli geçen eğitimden sonra keyifli bir dönüş yolculuğu ile katılımcılar üniversitemiz aracı ile buluşma noktasına bırakılmıştır. Bu eğitimin gerçekleşmesinde başta Üniversite yönetimimiz olmak üzere Gerede Gençlik ve Spor İlçe Müdürlüğüne ve </a:t>
            </a:r>
            <a:r>
              <a:rPr lang="tr-TR" dirty="0" err="1"/>
              <a:t>Arkut</a:t>
            </a:r>
            <a:r>
              <a:rPr lang="tr-TR" dirty="0"/>
              <a:t> Spor Kulübüne desteklerinden dolayı teşekkür ederiz.</a:t>
            </a:r>
          </a:p>
        </p:txBody>
      </p:sp>
    </p:spTree>
    <p:extLst>
      <p:ext uri="{BB962C8B-B14F-4D97-AF65-F5344CB8AC3E}">
        <p14:creationId xmlns:p14="http://schemas.microsoft.com/office/powerpoint/2010/main" val="111411311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TotalTime>
  <Words>1046</Words>
  <Application>Microsoft Office PowerPoint</Application>
  <PresentationFormat>Geniş ekran</PresentationFormat>
  <Paragraphs>51</Paragraphs>
  <Slides>18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18</vt:i4>
      </vt:variant>
    </vt:vector>
  </HeadingPairs>
  <TitlesOfParts>
    <vt:vector size="23" baseType="lpstr">
      <vt:lpstr>Aptos</vt:lpstr>
      <vt:lpstr>Aptos Display</vt:lpstr>
      <vt:lpstr>Arial</vt:lpstr>
      <vt:lpstr>Times New Roman</vt:lpstr>
      <vt:lpstr>Office Teması</vt:lpstr>
      <vt:lpstr>YAŞLI SAĞLIĞI, BAKIMI, UYGULAMA VE ARAŞTIRMA MERKEZİ</vt:lpstr>
      <vt:lpstr>KURULUŞ</vt:lpstr>
      <vt:lpstr>YÖNETİM KURULU </vt:lpstr>
      <vt:lpstr>MERKEZİN FAALİYET ALANLARI</vt:lpstr>
      <vt:lpstr>MİSYON</vt:lpstr>
      <vt:lpstr>VİZYON</vt:lpstr>
      <vt:lpstr>FAALİYETLER-1</vt:lpstr>
      <vt:lpstr>PowerPoint Sunusu</vt:lpstr>
      <vt:lpstr>PowerPoint Sunusu</vt:lpstr>
      <vt:lpstr>PowerPoint Sunusu</vt:lpstr>
      <vt:lpstr>FAALİYETLER-2</vt:lpstr>
      <vt:lpstr>PowerPoint Sunusu</vt:lpstr>
      <vt:lpstr>PowerPoint Sunusu</vt:lpstr>
      <vt:lpstr>PowerPoint Sunusu</vt:lpstr>
      <vt:lpstr>FAALİYETLER-3</vt:lpstr>
      <vt:lpstr>GÜÇLÜ YANLAR</vt:lpstr>
      <vt:lpstr>ZAYIF YANLAR</vt:lpstr>
      <vt:lpstr>YENİ DÖNEM PLANLARI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Şebnem Avcı</dc:creator>
  <cp:lastModifiedBy>Şebnem Avcı</cp:lastModifiedBy>
  <cp:revision>8</cp:revision>
  <dcterms:created xsi:type="dcterms:W3CDTF">2025-02-11T08:19:51Z</dcterms:created>
  <dcterms:modified xsi:type="dcterms:W3CDTF">2025-12-24T14:16:54Z</dcterms:modified>
</cp:coreProperties>
</file>