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5" r:id="rId10"/>
    <p:sldId id="268" r:id="rId11"/>
    <p:sldId id="269" r:id="rId12"/>
    <p:sldId id="270" r:id="rId13"/>
    <p:sldId id="271" r:id="rId14"/>
    <p:sldId id="272" r:id="rId15"/>
    <p:sldId id="264" r:id="rId16"/>
    <p:sldId id="266" r:id="rId17"/>
    <p:sldId id="267" r:id="rId18"/>
    <p:sldId id="273" r:id="rId19"/>
    <p:sldId id="274" r:id="rId20"/>
    <p:sldId id="275" r:id="rId21"/>
    <p:sldId id="276" r:id="rId22"/>
    <p:sldId id="277" r:id="rId2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6" d="100"/>
          <a:sy n="106" d="100"/>
        </p:scale>
        <p:origin x="79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51D3460-DCC7-B0C2-CB59-8CF72F3FC684}"/>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DC881506-C2D3-93AC-A767-76DB06CF0A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0B763984-EC3D-89A9-381A-FAC362F6E322}"/>
              </a:ext>
            </a:extLst>
          </p:cNvPr>
          <p:cNvSpPr>
            <a:spLocks noGrp="1"/>
          </p:cNvSpPr>
          <p:nvPr>
            <p:ph type="dt" sz="half" idx="10"/>
          </p:nvPr>
        </p:nvSpPr>
        <p:spPr/>
        <p:txBody>
          <a:bodyPr/>
          <a:lstStyle/>
          <a:p>
            <a:fld id="{ED3A0C68-B81B-4677-92AB-3D5F24490912}" type="datetimeFigureOut">
              <a:rPr lang="tr-TR" smtClean="0"/>
              <a:t>24.12.2025</a:t>
            </a:fld>
            <a:endParaRPr lang="tr-TR"/>
          </a:p>
        </p:txBody>
      </p:sp>
      <p:sp>
        <p:nvSpPr>
          <p:cNvPr id="5" name="Alt Bilgi Yer Tutucusu 4">
            <a:extLst>
              <a:ext uri="{FF2B5EF4-FFF2-40B4-BE49-F238E27FC236}">
                <a16:creationId xmlns:a16="http://schemas.microsoft.com/office/drawing/2014/main" id="{2C075681-D692-6EBF-2875-615A746128D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C4C02F4-59E0-A5F9-28D0-FD099896839E}"/>
              </a:ext>
            </a:extLst>
          </p:cNvPr>
          <p:cNvSpPr>
            <a:spLocks noGrp="1"/>
          </p:cNvSpPr>
          <p:nvPr>
            <p:ph type="sldNum" sz="quarter" idx="12"/>
          </p:nvPr>
        </p:nvSpPr>
        <p:spPr/>
        <p:txBody>
          <a:bodyPr/>
          <a:lstStyle/>
          <a:p>
            <a:fld id="{E56F3A49-21D7-4235-8F14-9206F57BC509}" type="slidenum">
              <a:rPr lang="tr-TR" smtClean="0"/>
              <a:t>‹#›</a:t>
            </a:fld>
            <a:endParaRPr lang="tr-TR"/>
          </a:p>
        </p:txBody>
      </p:sp>
    </p:spTree>
    <p:extLst>
      <p:ext uri="{BB962C8B-B14F-4D97-AF65-F5344CB8AC3E}">
        <p14:creationId xmlns:p14="http://schemas.microsoft.com/office/powerpoint/2010/main" val="201564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BE97485-8BF7-1E9C-EBB4-2976A62D9342}"/>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189E2DE0-0F8D-D7AC-3619-6AE7484C0AE4}"/>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FB525BA-636B-4744-4B9F-853E8BBDF1FF}"/>
              </a:ext>
            </a:extLst>
          </p:cNvPr>
          <p:cNvSpPr>
            <a:spLocks noGrp="1"/>
          </p:cNvSpPr>
          <p:nvPr>
            <p:ph type="dt" sz="half" idx="10"/>
          </p:nvPr>
        </p:nvSpPr>
        <p:spPr/>
        <p:txBody>
          <a:bodyPr/>
          <a:lstStyle/>
          <a:p>
            <a:fld id="{ED3A0C68-B81B-4677-92AB-3D5F24490912}" type="datetimeFigureOut">
              <a:rPr lang="tr-TR" smtClean="0"/>
              <a:t>24.12.2025</a:t>
            </a:fld>
            <a:endParaRPr lang="tr-TR"/>
          </a:p>
        </p:txBody>
      </p:sp>
      <p:sp>
        <p:nvSpPr>
          <p:cNvPr id="5" name="Alt Bilgi Yer Tutucusu 4">
            <a:extLst>
              <a:ext uri="{FF2B5EF4-FFF2-40B4-BE49-F238E27FC236}">
                <a16:creationId xmlns:a16="http://schemas.microsoft.com/office/drawing/2014/main" id="{5BA02258-9897-9C5B-CEF6-4CFCAB6C1B1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9AB34BF-4603-C1E5-4F38-B96F93481FE9}"/>
              </a:ext>
            </a:extLst>
          </p:cNvPr>
          <p:cNvSpPr>
            <a:spLocks noGrp="1"/>
          </p:cNvSpPr>
          <p:nvPr>
            <p:ph type="sldNum" sz="quarter" idx="12"/>
          </p:nvPr>
        </p:nvSpPr>
        <p:spPr/>
        <p:txBody>
          <a:bodyPr/>
          <a:lstStyle/>
          <a:p>
            <a:fld id="{E56F3A49-21D7-4235-8F14-9206F57BC509}" type="slidenum">
              <a:rPr lang="tr-TR" smtClean="0"/>
              <a:t>‹#›</a:t>
            </a:fld>
            <a:endParaRPr lang="tr-TR"/>
          </a:p>
        </p:txBody>
      </p:sp>
    </p:spTree>
    <p:extLst>
      <p:ext uri="{BB962C8B-B14F-4D97-AF65-F5344CB8AC3E}">
        <p14:creationId xmlns:p14="http://schemas.microsoft.com/office/powerpoint/2010/main" val="2698525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7821912D-3337-E89E-C234-498C1A861626}"/>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ED72D290-1FE1-402E-C9AD-3318F56394DD}"/>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4AA2DBCF-293E-AD05-349B-073B030B2A25}"/>
              </a:ext>
            </a:extLst>
          </p:cNvPr>
          <p:cNvSpPr>
            <a:spLocks noGrp="1"/>
          </p:cNvSpPr>
          <p:nvPr>
            <p:ph type="dt" sz="half" idx="10"/>
          </p:nvPr>
        </p:nvSpPr>
        <p:spPr/>
        <p:txBody>
          <a:bodyPr/>
          <a:lstStyle/>
          <a:p>
            <a:fld id="{ED3A0C68-B81B-4677-92AB-3D5F24490912}" type="datetimeFigureOut">
              <a:rPr lang="tr-TR" smtClean="0"/>
              <a:t>24.12.2025</a:t>
            </a:fld>
            <a:endParaRPr lang="tr-TR"/>
          </a:p>
        </p:txBody>
      </p:sp>
      <p:sp>
        <p:nvSpPr>
          <p:cNvPr id="5" name="Alt Bilgi Yer Tutucusu 4">
            <a:extLst>
              <a:ext uri="{FF2B5EF4-FFF2-40B4-BE49-F238E27FC236}">
                <a16:creationId xmlns:a16="http://schemas.microsoft.com/office/drawing/2014/main" id="{15B49C89-AD3E-46AA-6E3F-08EF42EA68F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4E66EDD-91EA-E702-B27A-467C50B3FE6E}"/>
              </a:ext>
            </a:extLst>
          </p:cNvPr>
          <p:cNvSpPr>
            <a:spLocks noGrp="1"/>
          </p:cNvSpPr>
          <p:nvPr>
            <p:ph type="sldNum" sz="quarter" idx="12"/>
          </p:nvPr>
        </p:nvSpPr>
        <p:spPr/>
        <p:txBody>
          <a:bodyPr/>
          <a:lstStyle/>
          <a:p>
            <a:fld id="{E56F3A49-21D7-4235-8F14-9206F57BC509}" type="slidenum">
              <a:rPr lang="tr-TR" smtClean="0"/>
              <a:t>‹#›</a:t>
            </a:fld>
            <a:endParaRPr lang="tr-TR"/>
          </a:p>
        </p:txBody>
      </p:sp>
    </p:spTree>
    <p:extLst>
      <p:ext uri="{BB962C8B-B14F-4D97-AF65-F5344CB8AC3E}">
        <p14:creationId xmlns:p14="http://schemas.microsoft.com/office/powerpoint/2010/main" val="1496533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CF6C1E4-3D73-D546-3EE9-E243BE276C06}"/>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74C53365-4E95-9D92-9556-7B751F6BA331}"/>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F3255E5B-0AF7-44CA-5346-B81D75CF16A8}"/>
              </a:ext>
            </a:extLst>
          </p:cNvPr>
          <p:cNvSpPr>
            <a:spLocks noGrp="1"/>
          </p:cNvSpPr>
          <p:nvPr>
            <p:ph type="dt" sz="half" idx="10"/>
          </p:nvPr>
        </p:nvSpPr>
        <p:spPr/>
        <p:txBody>
          <a:bodyPr/>
          <a:lstStyle/>
          <a:p>
            <a:fld id="{ED3A0C68-B81B-4677-92AB-3D5F24490912}" type="datetimeFigureOut">
              <a:rPr lang="tr-TR" smtClean="0"/>
              <a:t>24.12.2025</a:t>
            </a:fld>
            <a:endParaRPr lang="tr-TR"/>
          </a:p>
        </p:txBody>
      </p:sp>
      <p:sp>
        <p:nvSpPr>
          <p:cNvPr id="5" name="Alt Bilgi Yer Tutucusu 4">
            <a:extLst>
              <a:ext uri="{FF2B5EF4-FFF2-40B4-BE49-F238E27FC236}">
                <a16:creationId xmlns:a16="http://schemas.microsoft.com/office/drawing/2014/main" id="{7C91B41F-4C5B-1CE5-2A63-0146AF00A38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E1ED4EC-18E4-67D8-9685-A677E2C3EA3E}"/>
              </a:ext>
            </a:extLst>
          </p:cNvPr>
          <p:cNvSpPr>
            <a:spLocks noGrp="1"/>
          </p:cNvSpPr>
          <p:nvPr>
            <p:ph type="sldNum" sz="quarter" idx="12"/>
          </p:nvPr>
        </p:nvSpPr>
        <p:spPr/>
        <p:txBody>
          <a:bodyPr/>
          <a:lstStyle/>
          <a:p>
            <a:fld id="{E56F3A49-21D7-4235-8F14-9206F57BC509}" type="slidenum">
              <a:rPr lang="tr-TR" smtClean="0"/>
              <a:t>‹#›</a:t>
            </a:fld>
            <a:endParaRPr lang="tr-TR"/>
          </a:p>
        </p:txBody>
      </p:sp>
    </p:spTree>
    <p:extLst>
      <p:ext uri="{BB962C8B-B14F-4D97-AF65-F5344CB8AC3E}">
        <p14:creationId xmlns:p14="http://schemas.microsoft.com/office/powerpoint/2010/main" val="3799455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BEA75F6-DA62-316D-4A4C-A6A32F454608}"/>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FEE76B32-9795-D5A6-B35D-7132079F799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E915EA31-C342-5AD4-9A6C-55BB40263A81}"/>
              </a:ext>
            </a:extLst>
          </p:cNvPr>
          <p:cNvSpPr>
            <a:spLocks noGrp="1"/>
          </p:cNvSpPr>
          <p:nvPr>
            <p:ph type="dt" sz="half" idx="10"/>
          </p:nvPr>
        </p:nvSpPr>
        <p:spPr/>
        <p:txBody>
          <a:bodyPr/>
          <a:lstStyle/>
          <a:p>
            <a:fld id="{ED3A0C68-B81B-4677-92AB-3D5F24490912}" type="datetimeFigureOut">
              <a:rPr lang="tr-TR" smtClean="0"/>
              <a:t>24.12.2025</a:t>
            </a:fld>
            <a:endParaRPr lang="tr-TR"/>
          </a:p>
        </p:txBody>
      </p:sp>
      <p:sp>
        <p:nvSpPr>
          <p:cNvPr id="5" name="Alt Bilgi Yer Tutucusu 4">
            <a:extLst>
              <a:ext uri="{FF2B5EF4-FFF2-40B4-BE49-F238E27FC236}">
                <a16:creationId xmlns:a16="http://schemas.microsoft.com/office/drawing/2014/main" id="{6A965E8D-F0BC-4849-6438-564AEEC06BC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7504F7E-7C12-D6CF-56B5-A4B9FD77FBB0}"/>
              </a:ext>
            </a:extLst>
          </p:cNvPr>
          <p:cNvSpPr>
            <a:spLocks noGrp="1"/>
          </p:cNvSpPr>
          <p:nvPr>
            <p:ph type="sldNum" sz="quarter" idx="12"/>
          </p:nvPr>
        </p:nvSpPr>
        <p:spPr/>
        <p:txBody>
          <a:bodyPr/>
          <a:lstStyle/>
          <a:p>
            <a:fld id="{E56F3A49-21D7-4235-8F14-9206F57BC509}" type="slidenum">
              <a:rPr lang="tr-TR" smtClean="0"/>
              <a:t>‹#›</a:t>
            </a:fld>
            <a:endParaRPr lang="tr-TR"/>
          </a:p>
        </p:txBody>
      </p:sp>
    </p:spTree>
    <p:extLst>
      <p:ext uri="{BB962C8B-B14F-4D97-AF65-F5344CB8AC3E}">
        <p14:creationId xmlns:p14="http://schemas.microsoft.com/office/powerpoint/2010/main" val="754280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04B58D4-4E40-424C-9ADB-DAE1695AEC13}"/>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B4AD9D26-979C-480F-1D21-1EB7D058F4BB}"/>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EC50FF7B-5F04-B7B1-4A9E-A0D836F66070}"/>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91A312F8-3C32-8CE7-CFAA-6538120DACBC}"/>
              </a:ext>
            </a:extLst>
          </p:cNvPr>
          <p:cNvSpPr>
            <a:spLocks noGrp="1"/>
          </p:cNvSpPr>
          <p:nvPr>
            <p:ph type="dt" sz="half" idx="10"/>
          </p:nvPr>
        </p:nvSpPr>
        <p:spPr/>
        <p:txBody>
          <a:bodyPr/>
          <a:lstStyle/>
          <a:p>
            <a:fld id="{ED3A0C68-B81B-4677-92AB-3D5F24490912}" type="datetimeFigureOut">
              <a:rPr lang="tr-TR" smtClean="0"/>
              <a:t>24.12.2025</a:t>
            </a:fld>
            <a:endParaRPr lang="tr-TR"/>
          </a:p>
        </p:txBody>
      </p:sp>
      <p:sp>
        <p:nvSpPr>
          <p:cNvPr id="6" name="Alt Bilgi Yer Tutucusu 5">
            <a:extLst>
              <a:ext uri="{FF2B5EF4-FFF2-40B4-BE49-F238E27FC236}">
                <a16:creationId xmlns:a16="http://schemas.microsoft.com/office/drawing/2014/main" id="{1163742D-2E5C-B3AB-AAC5-8BC64305429F}"/>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D5C01605-8072-0CDC-0366-30347786662B}"/>
              </a:ext>
            </a:extLst>
          </p:cNvPr>
          <p:cNvSpPr>
            <a:spLocks noGrp="1"/>
          </p:cNvSpPr>
          <p:nvPr>
            <p:ph type="sldNum" sz="quarter" idx="12"/>
          </p:nvPr>
        </p:nvSpPr>
        <p:spPr/>
        <p:txBody>
          <a:bodyPr/>
          <a:lstStyle/>
          <a:p>
            <a:fld id="{E56F3A49-21D7-4235-8F14-9206F57BC509}" type="slidenum">
              <a:rPr lang="tr-TR" smtClean="0"/>
              <a:t>‹#›</a:t>
            </a:fld>
            <a:endParaRPr lang="tr-TR"/>
          </a:p>
        </p:txBody>
      </p:sp>
    </p:spTree>
    <p:extLst>
      <p:ext uri="{BB962C8B-B14F-4D97-AF65-F5344CB8AC3E}">
        <p14:creationId xmlns:p14="http://schemas.microsoft.com/office/powerpoint/2010/main" val="2385134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6A1A303-0725-81B8-84A3-9AF558FC22A8}"/>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A845DDFC-21FD-99D0-E2C7-67F7CC2B04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EEDE5A65-AED3-35FE-1643-836D76EEB577}"/>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E1A28A35-4D12-DACE-B643-148A62118D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F5C7A805-7095-7F3A-0D73-EF9AF2A565AA}"/>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B8058570-6E19-721F-3505-007F7B2B7CD9}"/>
              </a:ext>
            </a:extLst>
          </p:cNvPr>
          <p:cNvSpPr>
            <a:spLocks noGrp="1"/>
          </p:cNvSpPr>
          <p:nvPr>
            <p:ph type="dt" sz="half" idx="10"/>
          </p:nvPr>
        </p:nvSpPr>
        <p:spPr/>
        <p:txBody>
          <a:bodyPr/>
          <a:lstStyle/>
          <a:p>
            <a:fld id="{ED3A0C68-B81B-4677-92AB-3D5F24490912}" type="datetimeFigureOut">
              <a:rPr lang="tr-TR" smtClean="0"/>
              <a:t>24.12.2025</a:t>
            </a:fld>
            <a:endParaRPr lang="tr-TR"/>
          </a:p>
        </p:txBody>
      </p:sp>
      <p:sp>
        <p:nvSpPr>
          <p:cNvPr id="8" name="Alt Bilgi Yer Tutucusu 7">
            <a:extLst>
              <a:ext uri="{FF2B5EF4-FFF2-40B4-BE49-F238E27FC236}">
                <a16:creationId xmlns:a16="http://schemas.microsoft.com/office/drawing/2014/main" id="{CABBABAF-6FE4-2D80-BBFA-1DC4E71E1D93}"/>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7C1434BD-C5A7-1C1F-F78B-AFCB28B45730}"/>
              </a:ext>
            </a:extLst>
          </p:cNvPr>
          <p:cNvSpPr>
            <a:spLocks noGrp="1"/>
          </p:cNvSpPr>
          <p:nvPr>
            <p:ph type="sldNum" sz="quarter" idx="12"/>
          </p:nvPr>
        </p:nvSpPr>
        <p:spPr/>
        <p:txBody>
          <a:bodyPr/>
          <a:lstStyle/>
          <a:p>
            <a:fld id="{E56F3A49-21D7-4235-8F14-9206F57BC509}" type="slidenum">
              <a:rPr lang="tr-TR" smtClean="0"/>
              <a:t>‹#›</a:t>
            </a:fld>
            <a:endParaRPr lang="tr-TR"/>
          </a:p>
        </p:txBody>
      </p:sp>
    </p:spTree>
    <p:extLst>
      <p:ext uri="{BB962C8B-B14F-4D97-AF65-F5344CB8AC3E}">
        <p14:creationId xmlns:p14="http://schemas.microsoft.com/office/powerpoint/2010/main" val="1050875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5ED064D-ECDB-464D-7EB6-DCFEA348ED70}"/>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EEFC0A78-723D-F66B-82B7-5FE914D2773C}"/>
              </a:ext>
            </a:extLst>
          </p:cNvPr>
          <p:cNvSpPr>
            <a:spLocks noGrp="1"/>
          </p:cNvSpPr>
          <p:nvPr>
            <p:ph type="dt" sz="half" idx="10"/>
          </p:nvPr>
        </p:nvSpPr>
        <p:spPr/>
        <p:txBody>
          <a:bodyPr/>
          <a:lstStyle/>
          <a:p>
            <a:fld id="{ED3A0C68-B81B-4677-92AB-3D5F24490912}" type="datetimeFigureOut">
              <a:rPr lang="tr-TR" smtClean="0"/>
              <a:t>24.12.2025</a:t>
            </a:fld>
            <a:endParaRPr lang="tr-TR"/>
          </a:p>
        </p:txBody>
      </p:sp>
      <p:sp>
        <p:nvSpPr>
          <p:cNvPr id="4" name="Alt Bilgi Yer Tutucusu 3">
            <a:extLst>
              <a:ext uri="{FF2B5EF4-FFF2-40B4-BE49-F238E27FC236}">
                <a16:creationId xmlns:a16="http://schemas.microsoft.com/office/drawing/2014/main" id="{BEDEE73A-520B-3E69-D254-C0896DED7D30}"/>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06D60874-F58F-B6F6-0C69-80D59BCE755B}"/>
              </a:ext>
            </a:extLst>
          </p:cNvPr>
          <p:cNvSpPr>
            <a:spLocks noGrp="1"/>
          </p:cNvSpPr>
          <p:nvPr>
            <p:ph type="sldNum" sz="quarter" idx="12"/>
          </p:nvPr>
        </p:nvSpPr>
        <p:spPr/>
        <p:txBody>
          <a:bodyPr/>
          <a:lstStyle/>
          <a:p>
            <a:fld id="{E56F3A49-21D7-4235-8F14-9206F57BC509}" type="slidenum">
              <a:rPr lang="tr-TR" smtClean="0"/>
              <a:t>‹#›</a:t>
            </a:fld>
            <a:endParaRPr lang="tr-TR"/>
          </a:p>
        </p:txBody>
      </p:sp>
    </p:spTree>
    <p:extLst>
      <p:ext uri="{BB962C8B-B14F-4D97-AF65-F5344CB8AC3E}">
        <p14:creationId xmlns:p14="http://schemas.microsoft.com/office/powerpoint/2010/main" val="3137580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352F1510-57D4-C5F2-E0AB-AF0146991D42}"/>
              </a:ext>
            </a:extLst>
          </p:cNvPr>
          <p:cNvSpPr>
            <a:spLocks noGrp="1"/>
          </p:cNvSpPr>
          <p:nvPr>
            <p:ph type="dt" sz="half" idx="10"/>
          </p:nvPr>
        </p:nvSpPr>
        <p:spPr/>
        <p:txBody>
          <a:bodyPr/>
          <a:lstStyle/>
          <a:p>
            <a:fld id="{ED3A0C68-B81B-4677-92AB-3D5F24490912}" type="datetimeFigureOut">
              <a:rPr lang="tr-TR" smtClean="0"/>
              <a:t>24.12.2025</a:t>
            </a:fld>
            <a:endParaRPr lang="tr-TR"/>
          </a:p>
        </p:txBody>
      </p:sp>
      <p:sp>
        <p:nvSpPr>
          <p:cNvPr id="3" name="Alt Bilgi Yer Tutucusu 2">
            <a:extLst>
              <a:ext uri="{FF2B5EF4-FFF2-40B4-BE49-F238E27FC236}">
                <a16:creationId xmlns:a16="http://schemas.microsoft.com/office/drawing/2014/main" id="{388DD0ED-B162-A18E-CCAC-3187350C2D63}"/>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E0414617-E234-486B-259C-135488CFB079}"/>
              </a:ext>
            </a:extLst>
          </p:cNvPr>
          <p:cNvSpPr>
            <a:spLocks noGrp="1"/>
          </p:cNvSpPr>
          <p:nvPr>
            <p:ph type="sldNum" sz="quarter" idx="12"/>
          </p:nvPr>
        </p:nvSpPr>
        <p:spPr/>
        <p:txBody>
          <a:bodyPr/>
          <a:lstStyle/>
          <a:p>
            <a:fld id="{E56F3A49-21D7-4235-8F14-9206F57BC509}" type="slidenum">
              <a:rPr lang="tr-TR" smtClean="0"/>
              <a:t>‹#›</a:t>
            </a:fld>
            <a:endParaRPr lang="tr-TR"/>
          </a:p>
        </p:txBody>
      </p:sp>
    </p:spTree>
    <p:extLst>
      <p:ext uri="{BB962C8B-B14F-4D97-AF65-F5344CB8AC3E}">
        <p14:creationId xmlns:p14="http://schemas.microsoft.com/office/powerpoint/2010/main" val="2948754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75DC5E8-DFA0-A8E3-A31A-A902414DF11E}"/>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5A7580E8-BB1F-FCE5-7850-CE121C125A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FEC11938-BEA5-5543-781B-4B41EA9F8F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663BEA71-4FB5-2B63-CD54-3739FD2BB8CD}"/>
              </a:ext>
            </a:extLst>
          </p:cNvPr>
          <p:cNvSpPr>
            <a:spLocks noGrp="1"/>
          </p:cNvSpPr>
          <p:nvPr>
            <p:ph type="dt" sz="half" idx="10"/>
          </p:nvPr>
        </p:nvSpPr>
        <p:spPr/>
        <p:txBody>
          <a:bodyPr/>
          <a:lstStyle/>
          <a:p>
            <a:fld id="{ED3A0C68-B81B-4677-92AB-3D5F24490912}" type="datetimeFigureOut">
              <a:rPr lang="tr-TR" smtClean="0"/>
              <a:t>24.12.2025</a:t>
            </a:fld>
            <a:endParaRPr lang="tr-TR"/>
          </a:p>
        </p:txBody>
      </p:sp>
      <p:sp>
        <p:nvSpPr>
          <p:cNvPr id="6" name="Alt Bilgi Yer Tutucusu 5">
            <a:extLst>
              <a:ext uri="{FF2B5EF4-FFF2-40B4-BE49-F238E27FC236}">
                <a16:creationId xmlns:a16="http://schemas.microsoft.com/office/drawing/2014/main" id="{25B709EB-D988-6FEF-132C-6E56278BEE1C}"/>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9BEEE9DF-0DD2-6AEA-E435-02865A290DA3}"/>
              </a:ext>
            </a:extLst>
          </p:cNvPr>
          <p:cNvSpPr>
            <a:spLocks noGrp="1"/>
          </p:cNvSpPr>
          <p:nvPr>
            <p:ph type="sldNum" sz="quarter" idx="12"/>
          </p:nvPr>
        </p:nvSpPr>
        <p:spPr/>
        <p:txBody>
          <a:bodyPr/>
          <a:lstStyle/>
          <a:p>
            <a:fld id="{E56F3A49-21D7-4235-8F14-9206F57BC509}" type="slidenum">
              <a:rPr lang="tr-TR" smtClean="0"/>
              <a:t>‹#›</a:t>
            </a:fld>
            <a:endParaRPr lang="tr-TR"/>
          </a:p>
        </p:txBody>
      </p:sp>
    </p:spTree>
    <p:extLst>
      <p:ext uri="{BB962C8B-B14F-4D97-AF65-F5344CB8AC3E}">
        <p14:creationId xmlns:p14="http://schemas.microsoft.com/office/powerpoint/2010/main" val="151205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C4296C4-93F9-407B-CF24-97C700FD84F3}"/>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28A56C44-DF04-66F4-47FA-E54D477063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F8C6726D-A391-3D50-0C01-CEAAE9B6A5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07993584-D6CC-3D75-747A-2A1BA8EF857A}"/>
              </a:ext>
            </a:extLst>
          </p:cNvPr>
          <p:cNvSpPr>
            <a:spLocks noGrp="1"/>
          </p:cNvSpPr>
          <p:nvPr>
            <p:ph type="dt" sz="half" idx="10"/>
          </p:nvPr>
        </p:nvSpPr>
        <p:spPr/>
        <p:txBody>
          <a:bodyPr/>
          <a:lstStyle/>
          <a:p>
            <a:fld id="{ED3A0C68-B81B-4677-92AB-3D5F24490912}" type="datetimeFigureOut">
              <a:rPr lang="tr-TR" smtClean="0"/>
              <a:t>24.12.2025</a:t>
            </a:fld>
            <a:endParaRPr lang="tr-TR"/>
          </a:p>
        </p:txBody>
      </p:sp>
      <p:sp>
        <p:nvSpPr>
          <p:cNvPr id="6" name="Alt Bilgi Yer Tutucusu 5">
            <a:extLst>
              <a:ext uri="{FF2B5EF4-FFF2-40B4-BE49-F238E27FC236}">
                <a16:creationId xmlns:a16="http://schemas.microsoft.com/office/drawing/2014/main" id="{F62074D0-3C5B-CD33-E2DE-19C987AF0061}"/>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E613857A-DA64-2946-A6A2-E491DCFA761D}"/>
              </a:ext>
            </a:extLst>
          </p:cNvPr>
          <p:cNvSpPr>
            <a:spLocks noGrp="1"/>
          </p:cNvSpPr>
          <p:nvPr>
            <p:ph type="sldNum" sz="quarter" idx="12"/>
          </p:nvPr>
        </p:nvSpPr>
        <p:spPr/>
        <p:txBody>
          <a:bodyPr/>
          <a:lstStyle/>
          <a:p>
            <a:fld id="{E56F3A49-21D7-4235-8F14-9206F57BC509}" type="slidenum">
              <a:rPr lang="tr-TR" smtClean="0"/>
              <a:t>‹#›</a:t>
            </a:fld>
            <a:endParaRPr lang="tr-TR"/>
          </a:p>
        </p:txBody>
      </p:sp>
    </p:spTree>
    <p:extLst>
      <p:ext uri="{BB962C8B-B14F-4D97-AF65-F5344CB8AC3E}">
        <p14:creationId xmlns:p14="http://schemas.microsoft.com/office/powerpoint/2010/main" val="957652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711ABCA2-2B8F-049D-CCB6-FD552F9235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101EAE9E-0B06-ECA7-B810-274BE5EC87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95F8873-236C-8D71-1AE4-6129C6D63F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D3A0C68-B81B-4677-92AB-3D5F24490912}" type="datetimeFigureOut">
              <a:rPr lang="tr-TR" smtClean="0"/>
              <a:t>24.12.2025</a:t>
            </a:fld>
            <a:endParaRPr lang="tr-TR"/>
          </a:p>
        </p:txBody>
      </p:sp>
      <p:sp>
        <p:nvSpPr>
          <p:cNvPr id="5" name="Alt Bilgi Yer Tutucusu 4">
            <a:extLst>
              <a:ext uri="{FF2B5EF4-FFF2-40B4-BE49-F238E27FC236}">
                <a16:creationId xmlns:a16="http://schemas.microsoft.com/office/drawing/2014/main" id="{62BAC348-A189-2E8E-2C59-894539DC36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tr-TR"/>
          </a:p>
        </p:txBody>
      </p:sp>
      <p:sp>
        <p:nvSpPr>
          <p:cNvPr id="6" name="Slayt Numarası Yer Tutucusu 5">
            <a:extLst>
              <a:ext uri="{FF2B5EF4-FFF2-40B4-BE49-F238E27FC236}">
                <a16:creationId xmlns:a16="http://schemas.microsoft.com/office/drawing/2014/main" id="{04318626-A8C0-28A5-4E37-CF50479F66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56F3A49-21D7-4235-8F14-9206F57BC509}" type="slidenum">
              <a:rPr lang="tr-TR" smtClean="0"/>
              <a:t>‹#›</a:t>
            </a:fld>
            <a:endParaRPr lang="tr-TR"/>
          </a:p>
        </p:txBody>
      </p:sp>
    </p:spTree>
    <p:extLst>
      <p:ext uri="{BB962C8B-B14F-4D97-AF65-F5344CB8AC3E}">
        <p14:creationId xmlns:p14="http://schemas.microsoft.com/office/powerpoint/2010/main" val="698575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1D1FDB3-E777-CB36-76C1-8298722754E4}"/>
              </a:ext>
            </a:extLst>
          </p:cNvPr>
          <p:cNvSpPr>
            <a:spLocks noGrp="1"/>
          </p:cNvSpPr>
          <p:nvPr>
            <p:ph type="ctrTitle"/>
          </p:nvPr>
        </p:nvSpPr>
        <p:spPr/>
        <p:txBody>
          <a:bodyPr>
            <a:normAutofit fontScale="90000"/>
          </a:bodyPr>
          <a:lstStyle/>
          <a:p>
            <a:r>
              <a:rPr lang="tr-TR" dirty="0"/>
              <a:t>YAŞLI SAĞLIĞI, BAKIMI, UYGULAMA VE ARAŞTIRMA MERKEZİ</a:t>
            </a:r>
          </a:p>
        </p:txBody>
      </p:sp>
      <p:sp>
        <p:nvSpPr>
          <p:cNvPr id="3" name="Alt Başlık 2">
            <a:extLst>
              <a:ext uri="{FF2B5EF4-FFF2-40B4-BE49-F238E27FC236}">
                <a16:creationId xmlns:a16="http://schemas.microsoft.com/office/drawing/2014/main" id="{7EBD73CE-951F-E530-A4E9-862AEC501D34}"/>
              </a:ext>
            </a:extLst>
          </p:cNvPr>
          <p:cNvSpPr>
            <a:spLocks noGrp="1"/>
          </p:cNvSpPr>
          <p:nvPr>
            <p:ph type="subTitle" idx="1"/>
          </p:nvPr>
        </p:nvSpPr>
        <p:spPr/>
        <p:txBody>
          <a:bodyPr/>
          <a:lstStyle/>
          <a:p>
            <a:r>
              <a:rPr lang="tr-TR" dirty="0"/>
              <a:t>2024 YILI FAALİYET RAPORU</a:t>
            </a:r>
          </a:p>
        </p:txBody>
      </p:sp>
    </p:spTree>
    <p:extLst>
      <p:ext uri="{BB962C8B-B14F-4D97-AF65-F5344CB8AC3E}">
        <p14:creationId xmlns:p14="http://schemas.microsoft.com/office/powerpoint/2010/main" val="1426903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C4480913-ED22-CC5C-49A0-DD6B477AC60B}"/>
              </a:ext>
            </a:extLst>
          </p:cNvPr>
          <p:cNvPicPr>
            <a:picLocks noChangeAspect="1"/>
          </p:cNvPicPr>
          <p:nvPr/>
        </p:nvPicPr>
        <p:blipFill>
          <a:blip r:embed="rId2"/>
          <a:stretch>
            <a:fillRect/>
          </a:stretch>
        </p:blipFill>
        <p:spPr>
          <a:xfrm>
            <a:off x="1501661" y="0"/>
            <a:ext cx="9188678" cy="6858000"/>
          </a:xfrm>
          <a:prstGeom prst="rect">
            <a:avLst/>
          </a:prstGeom>
        </p:spPr>
      </p:pic>
    </p:spTree>
    <p:extLst>
      <p:ext uri="{BB962C8B-B14F-4D97-AF65-F5344CB8AC3E}">
        <p14:creationId xmlns:p14="http://schemas.microsoft.com/office/powerpoint/2010/main" val="4243055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347DCEAB-8385-7274-9160-38F73EA4DFB5}"/>
              </a:ext>
            </a:extLst>
          </p:cNvPr>
          <p:cNvPicPr>
            <a:picLocks noChangeAspect="1"/>
          </p:cNvPicPr>
          <p:nvPr/>
        </p:nvPicPr>
        <p:blipFill>
          <a:blip r:embed="rId2"/>
          <a:stretch>
            <a:fillRect/>
          </a:stretch>
        </p:blipFill>
        <p:spPr>
          <a:xfrm>
            <a:off x="2813608" y="0"/>
            <a:ext cx="6564784" cy="6858000"/>
          </a:xfrm>
          <a:prstGeom prst="rect">
            <a:avLst/>
          </a:prstGeom>
        </p:spPr>
      </p:pic>
    </p:spTree>
    <p:extLst>
      <p:ext uri="{BB962C8B-B14F-4D97-AF65-F5344CB8AC3E}">
        <p14:creationId xmlns:p14="http://schemas.microsoft.com/office/powerpoint/2010/main" val="34064129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53C65676-B7EF-3C61-03F3-E36E8378CFD1}"/>
              </a:ext>
            </a:extLst>
          </p:cNvPr>
          <p:cNvPicPr>
            <a:picLocks noChangeAspect="1"/>
          </p:cNvPicPr>
          <p:nvPr/>
        </p:nvPicPr>
        <p:blipFill>
          <a:blip r:embed="rId2"/>
          <a:stretch>
            <a:fillRect/>
          </a:stretch>
        </p:blipFill>
        <p:spPr>
          <a:xfrm>
            <a:off x="3600491" y="0"/>
            <a:ext cx="4991017" cy="6858000"/>
          </a:xfrm>
          <a:prstGeom prst="rect">
            <a:avLst/>
          </a:prstGeom>
        </p:spPr>
      </p:pic>
    </p:spTree>
    <p:extLst>
      <p:ext uri="{BB962C8B-B14F-4D97-AF65-F5344CB8AC3E}">
        <p14:creationId xmlns:p14="http://schemas.microsoft.com/office/powerpoint/2010/main" val="4008196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E78B9CBB-6714-8617-F506-3EC7503A2C4D}"/>
              </a:ext>
            </a:extLst>
          </p:cNvPr>
          <p:cNvPicPr>
            <a:picLocks noChangeAspect="1"/>
          </p:cNvPicPr>
          <p:nvPr/>
        </p:nvPicPr>
        <p:blipFill>
          <a:blip r:embed="rId2"/>
          <a:stretch>
            <a:fillRect/>
          </a:stretch>
        </p:blipFill>
        <p:spPr>
          <a:xfrm>
            <a:off x="2217174" y="0"/>
            <a:ext cx="7757652" cy="6858000"/>
          </a:xfrm>
          <a:prstGeom prst="rect">
            <a:avLst/>
          </a:prstGeom>
        </p:spPr>
      </p:pic>
    </p:spTree>
    <p:extLst>
      <p:ext uri="{BB962C8B-B14F-4D97-AF65-F5344CB8AC3E}">
        <p14:creationId xmlns:p14="http://schemas.microsoft.com/office/powerpoint/2010/main" val="1866329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03C0DD6E-6013-9FCD-9E68-C804BD7C589B}"/>
              </a:ext>
            </a:extLst>
          </p:cNvPr>
          <p:cNvPicPr>
            <a:picLocks noChangeAspect="1"/>
          </p:cNvPicPr>
          <p:nvPr/>
        </p:nvPicPr>
        <p:blipFill>
          <a:blip r:embed="rId2"/>
          <a:stretch>
            <a:fillRect/>
          </a:stretch>
        </p:blipFill>
        <p:spPr>
          <a:xfrm>
            <a:off x="1924758" y="0"/>
            <a:ext cx="8342483" cy="6858000"/>
          </a:xfrm>
          <a:prstGeom prst="rect">
            <a:avLst/>
          </a:prstGeom>
        </p:spPr>
      </p:pic>
    </p:spTree>
    <p:extLst>
      <p:ext uri="{BB962C8B-B14F-4D97-AF65-F5344CB8AC3E}">
        <p14:creationId xmlns:p14="http://schemas.microsoft.com/office/powerpoint/2010/main" val="4137571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912E36D-0656-8CC5-4A9E-D8EACB9EEDA5}"/>
              </a:ext>
            </a:extLst>
          </p:cNvPr>
          <p:cNvSpPr>
            <a:spLocks noGrp="1"/>
          </p:cNvSpPr>
          <p:nvPr>
            <p:ph type="title"/>
          </p:nvPr>
        </p:nvSpPr>
        <p:spPr/>
        <p:txBody>
          <a:bodyPr/>
          <a:lstStyle/>
          <a:p>
            <a:r>
              <a:rPr lang="tr-TR" dirty="0"/>
              <a:t>FAALİYETLER-2</a:t>
            </a:r>
          </a:p>
        </p:txBody>
      </p:sp>
      <p:sp>
        <p:nvSpPr>
          <p:cNvPr id="3" name="İçerik Yer Tutucusu 2">
            <a:extLst>
              <a:ext uri="{FF2B5EF4-FFF2-40B4-BE49-F238E27FC236}">
                <a16:creationId xmlns:a16="http://schemas.microsoft.com/office/drawing/2014/main" id="{A230F920-F04F-756D-60ED-F3467980A577}"/>
              </a:ext>
            </a:extLst>
          </p:cNvPr>
          <p:cNvSpPr>
            <a:spLocks noGrp="1"/>
          </p:cNvSpPr>
          <p:nvPr>
            <p:ph idx="1"/>
          </p:nvPr>
        </p:nvSpPr>
        <p:spPr/>
        <p:txBody>
          <a:bodyPr/>
          <a:lstStyle/>
          <a:p>
            <a:pPr algn="just"/>
            <a:r>
              <a:rPr lang="tr-TR" sz="1800" kern="100" dirty="0">
                <a:effectLst/>
                <a:latin typeface="Times New Roman" panose="02020603050405020304" pitchFamily="18" charset="0"/>
                <a:ea typeface="Aptos" panose="020B0004020202020204" pitchFamily="34" charset="0"/>
                <a:cs typeface="Times New Roman" panose="02020603050405020304" pitchFamily="18" charset="0"/>
              </a:rPr>
              <a:t>KEMİK MİNERAL YOĞUNLUĞU TARAMASI: Kemik mineral yoğunluğu taraması yaptırmak için merkezimize 69 kişi başvuruda bulunmuştur. Bu kişiler 25 Nisan- 6 Haziran 2024 tarihleri arasında her hafta Perşembe günleri öğleden sonra olmak üzere 10’arlı gruplara ayrılmışlardır. Her katılımcıya birer isimlik hazırlanarak belirlenen tarihte nerede olmaları ve kimi bulmaları gerektiği bilgisi verilmiştir. Dr. Öğr. Üyesi Serdar Kılınç’ın koordinatörlüğünde toplam 46 kişi katılım göstererek bu kişilerin ölçümleri tamamlanmıştır. </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tr-TR" dirty="0"/>
          </a:p>
        </p:txBody>
      </p:sp>
    </p:spTree>
    <p:extLst>
      <p:ext uri="{BB962C8B-B14F-4D97-AF65-F5344CB8AC3E}">
        <p14:creationId xmlns:p14="http://schemas.microsoft.com/office/powerpoint/2010/main" val="28495996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descr="giyim, ayakkabı, kişi, şahıs, iç mekan içeren bir resim&#10;&#10;Yapay zeka tarafından oluşturulan içerik yanlış olabilir.">
            <a:extLst>
              <a:ext uri="{FF2B5EF4-FFF2-40B4-BE49-F238E27FC236}">
                <a16:creationId xmlns:a16="http://schemas.microsoft.com/office/drawing/2014/main" id="{9839FA01-A74D-35C6-F4DB-B23CB5959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6212" y="615950"/>
            <a:ext cx="4219575" cy="5626100"/>
          </a:xfrm>
          <a:prstGeom prst="rect">
            <a:avLst/>
          </a:prstGeom>
        </p:spPr>
      </p:pic>
    </p:spTree>
    <p:extLst>
      <p:ext uri="{BB962C8B-B14F-4D97-AF65-F5344CB8AC3E}">
        <p14:creationId xmlns:p14="http://schemas.microsoft.com/office/powerpoint/2010/main" val="8857036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B59FA5D-3CE4-511F-31F2-C42F2A642BF2}"/>
              </a:ext>
            </a:extLst>
          </p:cNvPr>
          <p:cNvSpPr>
            <a:spLocks noGrp="1"/>
          </p:cNvSpPr>
          <p:nvPr>
            <p:ph type="title"/>
          </p:nvPr>
        </p:nvSpPr>
        <p:spPr/>
        <p:txBody>
          <a:bodyPr/>
          <a:lstStyle/>
          <a:p>
            <a:r>
              <a:rPr lang="tr-TR" dirty="0"/>
              <a:t>FAALİYETLER-3</a:t>
            </a:r>
          </a:p>
        </p:txBody>
      </p:sp>
      <p:pic>
        <p:nvPicPr>
          <p:cNvPr id="7" name="İçerik Yer Tutucusu 6">
            <a:extLst>
              <a:ext uri="{FF2B5EF4-FFF2-40B4-BE49-F238E27FC236}">
                <a16:creationId xmlns:a16="http://schemas.microsoft.com/office/drawing/2014/main" id="{233A97F5-DE08-3708-6B3D-20039AAA56EB}"/>
              </a:ext>
            </a:extLst>
          </p:cNvPr>
          <p:cNvPicPr>
            <a:picLocks noGrp="1" noChangeAspect="1"/>
          </p:cNvPicPr>
          <p:nvPr>
            <p:ph idx="1"/>
          </p:nvPr>
        </p:nvPicPr>
        <p:blipFill>
          <a:blip r:embed="rId2"/>
          <a:stretch>
            <a:fillRect/>
          </a:stretch>
        </p:blipFill>
        <p:spPr>
          <a:xfrm>
            <a:off x="4546521" y="1825625"/>
            <a:ext cx="3098957" cy="4351338"/>
          </a:xfrm>
        </p:spPr>
      </p:pic>
    </p:spTree>
    <p:extLst>
      <p:ext uri="{BB962C8B-B14F-4D97-AF65-F5344CB8AC3E}">
        <p14:creationId xmlns:p14="http://schemas.microsoft.com/office/powerpoint/2010/main" val="12440017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A8A7C25-B7FC-A492-4553-EBAE5E38CF91}"/>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A2757D35-9398-233E-5EA9-B28897A20C39}"/>
              </a:ext>
            </a:extLst>
          </p:cNvPr>
          <p:cNvSpPr>
            <a:spLocks noGrp="1"/>
          </p:cNvSpPr>
          <p:nvPr>
            <p:ph idx="1"/>
          </p:nvPr>
        </p:nvSpPr>
        <p:spPr/>
        <p:txBody>
          <a:bodyPr/>
          <a:lstStyle/>
          <a:p>
            <a:r>
              <a:rPr lang="tr-TR" dirty="0"/>
              <a:t>İLERLEYEN YAŞLARDA UYKU</a:t>
            </a:r>
          </a:p>
          <a:p>
            <a:r>
              <a:rPr lang="tr-TR" dirty="0"/>
              <a:t>Üniversitemiz Hemşirelik Bölümü, Halk Sağlığı </a:t>
            </a:r>
            <a:r>
              <a:rPr lang="tr-TR" dirty="0" err="1"/>
              <a:t>ABD’da</a:t>
            </a:r>
            <a:r>
              <a:rPr lang="tr-TR" dirty="0"/>
              <a:t> görevli Dr. Öğr. Üyesi Songül Çağlar tarafından yaşlı bireylere yönelik uyku ile ilgili seminer verildi. </a:t>
            </a:r>
          </a:p>
          <a:p>
            <a:endParaRPr lang="tr-TR" dirty="0"/>
          </a:p>
        </p:txBody>
      </p:sp>
    </p:spTree>
    <p:extLst>
      <p:ext uri="{BB962C8B-B14F-4D97-AF65-F5344CB8AC3E}">
        <p14:creationId xmlns:p14="http://schemas.microsoft.com/office/powerpoint/2010/main" val="38908053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descr="giyim, kişi, şahıs, insan yüzü, duvar içeren bir resim&#10;&#10;Yapay zeka tarafından oluşturulan içerik yanlış olabilir.">
            <a:extLst>
              <a:ext uri="{FF2B5EF4-FFF2-40B4-BE49-F238E27FC236}">
                <a16:creationId xmlns:a16="http://schemas.microsoft.com/office/drawing/2014/main" id="{7DA54EC9-0926-6EC5-C4F7-9E2A2F8C82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50" y="238125"/>
            <a:ext cx="4254500" cy="3190875"/>
          </a:xfrm>
          <a:prstGeom prst="rect">
            <a:avLst/>
          </a:prstGeom>
        </p:spPr>
      </p:pic>
      <p:pic>
        <p:nvPicPr>
          <p:cNvPr id="5" name="Resim 4" descr="giyim, duvar, iç mekan, kişi, şahıs içeren bir resim&#10;&#10;Yapay zeka tarafından oluşturulan içerik yanlış olabilir.">
            <a:extLst>
              <a:ext uri="{FF2B5EF4-FFF2-40B4-BE49-F238E27FC236}">
                <a16:creationId xmlns:a16="http://schemas.microsoft.com/office/drawing/2014/main" id="{63B904F9-EED3-72E2-8274-112FF3BFF5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399" y="1476375"/>
            <a:ext cx="3800475" cy="5067300"/>
          </a:xfrm>
          <a:prstGeom prst="rect">
            <a:avLst/>
          </a:prstGeom>
        </p:spPr>
      </p:pic>
      <p:pic>
        <p:nvPicPr>
          <p:cNvPr id="7" name="Resim 6" descr="giyim, insan yüzü, adam, insan, kişi, şahıs içeren bir resim&#10;&#10;Yapay zeka tarafından oluşturulan içerik yanlış olabilir.">
            <a:extLst>
              <a:ext uri="{FF2B5EF4-FFF2-40B4-BE49-F238E27FC236}">
                <a16:creationId xmlns:a16="http://schemas.microsoft.com/office/drawing/2014/main" id="{46A4851A-050B-07EB-0F8D-4AC2B57638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98694" y="0"/>
            <a:ext cx="3593306" cy="4791075"/>
          </a:xfrm>
          <a:prstGeom prst="rect">
            <a:avLst/>
          </a:prstGeom>
        </p:spPr>
      </p:pic>
    </p:spTree>
    <p:extLst>
      <p:ext uri="{BB962C8B-B14F-4D97-AF65-F5344CB8AC3E}">
        <p14:creationId xmlns:p14="http://schemas.microsoft.com/office/powerpoint/2010/main" val="535393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77B97F2-BA47-F295-C1FF-AB980CE47836}"/>
              </a:ext>
            </a:extLst>
          </p:cNvPr>
          <p:cNvSpPr>
            <a:spLocks noGrp="1"/>
          </p:cNvSpPr>
          <p:nvPr>
            <p:ph type="title"/>
          </p:nvPr>
        </p:nvSpPr>
        <p:spPr/>
        <p:txBody>
          <a:bodyPr/>
          <a:lstStyle/>
          <a:p>
            <a:r>
              <a:rPr lang="tr-TR" dirty="0"/>
              <a:t>KURULUŞ</a:t>
            </a:r>
          </a:p>
        </p:txBody>
      </p:sp>
      <p:sp>
        <p:nvSpPr>
          <p:cNvPr id="3" name="İçerik Yer Tutucusu 2">
            <a:extLst>
              <a:ext uri="{FF2B5EF4-FFF2-40B4-BE49-F238E27FC236}">
                <a16:creationId xmlns:a16="http://schemas.microsoft.com/office/drawing/2014/main" id="{64E3CA64-5084-BFBE-82AA-A177B6F84951}"/>
              </a:ext>
            </a:extLst>
          </p:cNvPr>
          <p:cNvSpPr>
            <a:spLocks noGrp="1"/>
          </p:cNvSpPr>
          <p:nvPr>
            <p:ph idx="1"/>
          </p:nvPr>
        </p:nvSpPr>
        <p:spPr/>
        <p:txBody>
          <a:bodyPr/>
          <a:lstStyle/>
          <a:p>
            <a:r>
              <a:rPr lang="tr-TR" sz="1800" kern="100" dirty="0">
                <a:effectLst/>
                <a:latin typeface="Times New Roman" panose="02020603050405020304" pitchFamily="18" charset="0"/>
                <a:ea typeface="Aptos" panose="020B0004020202020204" pitchFamily="34" charset="0"/>
                <a:cs typeface="Times New Roman" panose="02020603050405020304" pitchFamily="18" charset="0"/>
              </a:rPr>
              <a:t>Bolu Abant İzzet Baysal Üniversitesi, Yaşlı Sağlığı, Bakımı Uygulama ve Araştırma Merkezi, 11.03.2024 tarihinde merkez müdürü ve yönetim kurulu üyelerinin atanmasıyla faaliyetlerine başlamıştır. Bolu ilinde yaşamakta olan yaşlı bireyler için sağlık alanı ve sosyal konularda faaliyet göstermek üzere yapılandırılmıştır. </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tr-TR" dirty="0"/>
          </a:p>
        </p:txBody>
      </p:sp>
    </p:spTree>
    <p:extLst>
      <p:ext uri="{BB962C8B-B14F-4D97-AF65-F5344CB8AC3E}">
        <p14:creationId xmlns:p14="http://schemas.microsoft.com/office/powerpoint/2010/main" val="33840898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C4CFA8-A30F-6567-2C6A-6B5EF0C7CB19}"/>
              </a:ext>
            </a:extLst>
          </p:cNvPr>
          <p:cNvSpPr>
            <a:spLocks noGrp="1"/>
          </p:cNvSpPr>
          <p:nvPr>
            <p:ph type="title"/>
          </p:nvPr>
        </p:nvSpPr>
        <p:spPr/>
        <p:txBody>
          <a:bodyPr/>
          <a:lstStyle/>
          <a:p>
            <a:r>
              <a:rPr lang="tr-TR" dirty="0"/>
              <a:t>GÜÇLÜ YANLAR</a:t>
            </a:r>
          </a:p>
        </p:txBody>
      </p:sp>
      <p:sp>
        <p:nvSpPr>
          <p:cNvPr id="3" name="İçerik Yer Tutucusu 2">
            <a:extLst>
              <a:ext uri="{FF2B5EF4-FFF2-40B4-BE49-F238E27FC236}">
                <a16:creationId xmlns:a16="http://schemas.microsoft.com/office/drawing/2014/main" id="{E250E5CD-88FC-0C29-89E9-ADD1923E64B6}"/>
              </a:ext>
            </a:extLst>
          </p:cNvPr>
          <p:cNvSpPr>
            <a:spLocks noGrp="1"/>
          </p:cNvSpPr>
          <p:nvPr>
            <p:ph idx="1"/>
          </p:nvPr>
        </p:nvSpPr>
        <p:spPr/>
        <p:txBody>
          <a:bodyPr/>
          <a:lstStyle/>
          <a:p>
            <a:r>
              <a:rPr lang="tr-TR" dirty="0"/>
              <a:t>Tamamı akademisyenlerden oluşan ve özellikle yaşlı bireylerle ilgili çalışmış olan/çalışan yönetim kurulu üyelerinin oluşu.</a:t>
            </a:r>
          </a:p>
          <a:p>
            <a:r>
              <a:rPr lang="tr-TR" dirty="0"/>
              <a:t>Aktif, dinamik ve çalışmaya hevesli akademik personele sahip olmak.</a:t>
            </a:r>
          </a:p>
          <a:p>
            <a:r>
              <a:rPr lang="tr-TR" dirty="0"/>
              <a:t>Yeni fikirler, araştırmalar ve özellikle toplumsal faaliyetler geliştirme konusunda istekli ve yenilikçi olmak.</a:t>
            </a:r>
          </a:p>
        </p:txBody>
      </p:sp>
    </p:spTree>
    <p:extLst>
      <p:ext uri="{BB962C8B-B14F-4D97-AF65-F5344CB8AC3E}">
        <p14:creationId xmlns:p14="http://schemas.microsoft.com/office/powerpoint/2010/main" val="25665284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53B9EAC-BE78-815B-C475-C1625EFE4EB6}"/>
              </a:ext>
            </a:extLst>
          </p:cNvPr>
          <p:cNvSpPr>
            <a:spLocks noGrp="1"/>
          </p:cNvSpPr>
          <p:nvPr>
            <p:ph type="title"/>
          </p:nvPr>
        </p:nvSpPr>
        <p:spPr/>
        <p:txBody>
          <a:bodyPr/>
          <a:lstStyle/>
          <a:p>
            <a:r>
              <a:rPr lang="tr-TR" dirty="0"/>
              <a:t>ZAYIF YANLAR</a:t>
            </a:r>
          </a:p>
        </p:txBody>
      </p:sp>
      <p:sp>
        <p:nvSpPr>
          <p:cNvPr id="3" name="İçerik Yer Tutucusu 2">
            <a:extLst>
              <a:ext uri="{FF2B5EF4-FFF2-40B4-BE49-F238E27FC236}">
                <a16:creationId xmlns:a16="http://schemas.microsoft.com/office/drawing/2014/main" id="{3558E52D-4205-66B1-EA38-2AA30F19DDDF}"/>
              </a:ext>
            </a:extLst>
          </p:cNvPr>
          <p:cNvSpPr>
            <a:spLocks noGrp="1"/>
          </p:cNvSpPr>
          <p:nvPr>
            <p:ph idx="1"/>
          </p:nvPr>
        </p:nvSpPr>
        <p:spPr/>
        <p:txBody>
          <a:bodyPr/>
          <a:lstStyle/>
          <a:p>
            <a:r>
              <a:rPr lang="tr-TR" dirty="0"/>
              <a:t>Merkezimizin bir ofisinin olmayışı</a:t>
            </a:r>
          </a:p>
          <a:p>
            <a:r>
              <a:rPr lang="tr-TR" dirty="0"/>
              <a:t>Merkezimizin yaptığı faaliyetlerin, toplantıların kayıt altına alınabilmesi için idari personelin bulunmayışı.</a:t>
            </a:r>
          </a:p>
        </p:txBody>
      </p:sp>
    </p:spTree>
    <p:extLst>
      <p:ext uri="{BB962C8B-B14F-4D97-AF65-F5344CB8AC3E}">
        <p14:creationId xmlns:p14="http://schemas.microsoft.com/office/powerpoint/2010/main" val="16076443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3636781-70C2-A7F3-A886-1F50735638C8}"/>
              </a:ext>
            </a:extLst>
          </p:cNvPr>
          <p:cNvSpPr>
            <a:spLocks noGrp="1"/>
          </p:cNvSpPr>
          <p:nvPr>
            <p:ph type="title"/>
          </p:nvPr>
        </p:nvSpPr>
        <p:spPr/>
        <p:txBody>
          <a:bodyPr/>
          <a:lstStyle/>
          <a:p>
            <a:r>
              <a:rPr lang="tr-TR" dirty="0"/>
              <a:t>YENİ DÖNEM PLANLARI</a:t>
            </a:r>
          </a:p>
        </p:txBody>
      </p:sp>
      <p:sp>
        <p:nvSpPr>
          <p:cNvPr id="3" name="İçerik Yer Tutucusu 2">
            <a:extLst>
              <a:ext uri="{FF2B5EF4-FFF2-40B4-BE49-F238E27FC236}">
                <a16:creationId xmlns:a16="http://schemas.microsoft.com/office/drawing/2014/main" id="{604EFCE3-E4B6-3314-6CDA-632C48F5D5B7}"/>
              </a:ext>
            </a:extLst>
          </p:cNvPr>
          <p:cNvSpPr>
            <a:spLocks noGrp="1"/>
          </p:cNvSpPr>
          <p:nvPr>
            <p:ph idx="1"/>
          </p:nvPr>
        </p:nvSpPr>
        <p:spPr/>
        <p:txBody>
          <a:bodyPr/>
          <a:lstStyle/>
          <a:p>
            <a:pPr algn="just"/>
            <a:r>
              <a:rPr lang="tr-TR" dirty="0"/>
              <a:t>Yaşlı bireylerin sağlık konusunda bilgilendirilmesini arttırmak amacıyla yeni seminerler organize edilecektir. </a:t>
            </a:r>
          </a:p>
          <a:p>
            <a:pPr algn="just"/>
            <a:r>
              <a:rPr lang="tr-TR" dirty="0"/>
              <a:t>Merkezimiz bünyesinde araştırma projeleri geliştirilecektir. </a:t>
            </a:r>
          </a:p>
          <a:p>
            <a:pPr algn="just"/>
            <a:r>
              <a:rPr lang="tr-TR" dirty="0"/>
              <a:t>Bu projelere BAP, TÜBİTAK gibi maddi destekler alınabilmesi hedeflenmektedir. </a:t>
            </a:r>
          </a:p>
          <a:p>
            <a:pPr algn="just"/>
            <a:r>
              <a:rPr lang="tr-TR" dirty="0"/>
              <a:t>İlimizde bulunan çeşitli sağlık kuruluşlarında çalışan hekim, fizyoterapist ve hemşireler için yaşlı bireylere yönelik güncel sağlık yaklaşımlarının paylaşılması için akademik eğitimler düzenlenecektir. </a:t>
            </a:r>
          </a:p>
        </p:txBody>
      </p:sp>
    </p:spTree>
    <p:extLst>
      <p:ext uri="{BB962C8B-B14F-4D97-AF65-F5344CB8AC3E}">
        <p14:creationId xmlns:p14="http://schemas.microsoft.com/office/powerpoint/2010/main" val="2506244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46D53E5-BED7-18AC-DB54-A569E5FF3596}"/>
              </a:ext>
            </a:extLst>
          </p:cNvPr>
          <p:cNvSpPr>
            <a:spLocks noGrp="1"/>
          </p:cNvSpPr>
          <p:nvPr>
            <p:ph type="title"/>
          </p:nvPr>
        </p:nvSpPr>
        <p:spPr/>
        <p:txBody>
          <a:bodyPr/>
          <a:lstStyle/>
          <a:p>
            <a:r>
              <a:rPr lang="tr-TR" b="1" kern="100" dirty="0">
                <a:latin typeface="Times New Roman" panose="02020603050405020304" pitchFamily="18" charset="0"/>
                <a:ea typeface="Aptos" panose="020B0004020202020204" pitchFamily="34" charset="0"/>
                <a:cs typeface="Times New Roman" panose="02020603050405020304" pitchFamily="18" charset="0"/>
              </a:rPr>
              <a:t>YÖNETİM KURULU</a:t>
            </a:r>
            <a:br>
              <a:rPr lang="tr-TR" kern="100" dirty="0">
                <a:latin typeface="Aptos" panose="020B0004020202020204" pitchFamily="34" charset="0"/>
                <a:ea typeface="Aptos" panose="020B0004020202020204" pitchFamily="34" charset="0"/>
                <a:cs typeface="Times New Roman" panose="02020603050405020304" pitchFamily="18" charset="0"/>
              </a:rPr>
            </a:br>
            <a:endParaRPr lang="tr-TR" dirty="0"/>
          </a:p>
        </p:txBody>
      </p:sp>
      <p:sp>
        <p:nvSpPr>
          <p:cNvPr id="3" name="İçerik Yer Tutucusu 2">
            <a:extLst>
              <a:ext uri="{FF2B5EF4-FFF2-40B4-BE49-F238E27FC236}">
                <a16:creationId xmlns:a16="http://schemas.microsoft.com/office/drawing/2014/main" id="{3D335B76-903E-CED1-C02B-88AC95623F45}"/>
              </a:ext>
            </a:extLst>
          </p:cNvPr>
          <p:cNvSpPr>
            <a:spLocks noGrp="1"/>
          </p:cNvSpPr>
          <p:nvPr>
            <p:ph idx="1"/>
          </p:nvPr>
        </p:nvSpPr>
        <p:spPr>
          <a:xfrm>
            <a:off x="838200" y="1140737"/>
            <a:ext cx="10515600" cy="5036226"/>
          </a:xfrm>
        </p:spPr>
        <p:txBody>
          <a:bodyPr>
            <a:normAutofit fontScale="25000" lnSpcReduction="20000"/>
          </a:bodyPr>
          <a:lstStyle/>
          <a:p>
            <a:pPr algn="just">
              <a:lnSpc>
                <a:spcPct val="115000"/>
              </a:lnSpc>
              <a:spcAft>
                <a:spcPts val="800"/>
              </a:spcAft>
            </a:pPr>
            <a:r>
              <a:rPr lang="tr-TR" sz="4800" b="1" kern="100" dirty="0">
                <a:effectLst/>
                <a:latin typeface="Times New Roman" panose="02020603050405020304" pitchFamily="18" charset="0"/>
                <a:ea typeface="Aptos" panose="020B0004020202020204" pitchFamily="34" charset="0"/>
                <a:cs typeface="Times New Roman" panose="02020603050405020304" pitchFamily="18" charset="0"/>
              </a:rPr>
              <a:t>Doç. Dr. Şebnem AVCI</a:t>
            </a:r>
            <a:endParaRPr lang="tr-TR" sz="4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pPr>
            <a:r>
              <a:rPr lang="tr-TR" sz="4800" kern="100" dirty="0">
                <a:effectLst/>
                <a:latin typeface="Times New Roman" panose="02020603050405020304" pitchFamily="18" charset="0"/>
                <a:ea typeface="Aptos" panose="020B0004020202020204" pitchFamily="34" charset="0"/>
                <a:cs typeface="Times New Roman" panose="02020603050405020304" pitchFamily="18" charset="0"/>
              </a:rPr>
              <a:t>Merkez Müdürü/SBF Fizyoterapi ve Rehabilitasyon Bölümü, Geriatrik Fizyoterapi ve Rehabilitasyon Ana Bilim Dalı Başkanı</a:t>
            </a:r>
            <a:endParaRPr lang="tr-TR" sz="4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pPr>
            <a:r>
              <a:rPr lang="tr-TR" sz="4800" b="1" kern="100" dirty="0">
                <a:effectLst/>
                <a:latin typeface="Times New Roman" panose="02020603050405020304" pitchFamily="18" charset="0"/>
                <a:ea typeface="Aptos" panose="020B0004020202020204" pitchFamily="34" charset="0"/>
                <a:cs typeface="Times New Roman" panose="02020603050405020304" pitchFamily="18" charset="0"/>
              </a:rPr>
              <a:t>Doç. Dr. Aylin AKOĞLU</a:t>
            </a:r>
            <a:endParaRPr lang="tr-TR" sz="4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pPr>
            <a:r>
              <a:rPr lang="tr-TR" sz="4800" kern="100" dirty="0">
                <a:effectLst/>
                <a:latin typeface="Times New Roman" panose="02020603050405020304" pitchFamily="18" charset="0"/>
                <a:ea typeface="Aptos" panose="020B0004020202020204" pitchFamily="34" charset="0"/>
                <a:cs typeface="Times New Roman" panose="02020603050405020304" pitchFamily="18" charset="0"/>
              </a:rPr>
              <a:t>Merkez Müdür Yardımcısı/Yönetim Kurulu Üyesi/SBF Beslenme ve Diyetetik Bölümü, Bölüm Başkanı</a:t>
            </a:r>
            <a:endParaRPr lang="tr-TR" sz="4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pPr>
            <a:r>
              <a:rPr lang="tr-TR" sz="4800" b="1" kern="100" dirty="0">
                <a:effectLst/>
                <a:latin typeface="Times New Roman" panose="02020603050405020304" pitchFamily="18" charset="0"/>
                <a:ea typeface="Aptos" panose="020B0004020202020204" pitchFamily="34" charset="0"/>
                <a:cs typeface="Times New Roman" panose="02020603050405020304" pitchFamily="18" charset="0"/>
              </a:rPr>
              <a:t>Dr. Öğr. Üyesi Ganime Esra SOYSAL</a:t>
            </a:r>
            <a:endParaRPr lang="tr-TR" sz="4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pPr>
            <a:r>
              <a:rPr lang="tr-TR" sz="4800" kern="100" dirty="0">
                <a:effectLst/>
                <a:latin typeface="Times New Roman" panose="02020603050405020304" pitchFamily="18" charset="0"/>
                <a:ea typeface="Aptos" panose="020B0004020202020204" pitchFamily="34" charset="0"/>
                <a:cs typeface="Times New Roman" panose="02020603050405020304" pitchFamily="18" charset="0"/>
              </a:rPr>
              <a:t>Merkez Müdür Yardımcısı/Yönetim Kurulu Üyesi/SBF Hemşirelik Bölümü, Cerrahi Hastalıkları Hemşireliği Ana Bilim Dalı</a:t>
            </a:r>
            <a:endParaRPr lang="tr-TR" sz="4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pPr>
            <a:r>
              <a:rPr lang="tr-TR" sz="4800" b="1" kern="100" dirty="0">
                <a:effectLst/>
                <a:latin typeface="Times New Roman" panose="02020603050405020304" pitchFamily="18" charset="0"/>
                <a:ea typeface="Aptos" panose="020B0004020202020204" pitchFamily="34" charset="0"/>
                <a:cs typeface="Times New Roman" panose="02020603050405020304" pitchFamily="18" charset="0"/>
              </a:rPr>
              <a:t>Dr. Öğr. Üyesi Serdar KILINÇ</a:t>
            </a:r>
            <a:endParaRPr lang="tr-TR" sz="4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pPr>
            <a:r>
              <a:rPr lang="tr-TR" sz="4800" kern="100" dirty="0">
                <a:effectLst/>
                <a:latin typeface="Times New Roman" panose="02020603050405020304" pitchFamily="18" charset="0"/>
                <a:ea typeface="Aptos" panose="020B0004020202020204" pitchFamily="34" charset="0"/>
                <a:cs typeface="Times New Roman" panose="02020603050405020304" pitchFamily="18" charset="0"/>
              </a:rPr>
              <a:t>Tıp Fakültesi Fiziksel Tıp ve Rehabilitasyon Ana Bilim Dalı</a:t>
            </a:r>
            <a:endParaRPr lang="tr-TR" sz="4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pPr>
            <a:r>
              <a:rPr lang="tr-TR" sz="4800" b="1" kern="100" dirty="0">
                <a:effectLst/>
                <a:latin typeface="Times New Roman" panose="02020603050405020304" pitchFamily="18" charset="0"/>
                <a:ea typeface="Aptos" panose="020B0004020202020204" pitchFamily="34" charset="0"/>
                <a:cs typeface="Times New Roman" panose="02020603050405020304" pitchFamily="18" charset="0"/>
              </a:rPr>
              <a:t>Dr. Öğr. Üyesi Tuğba KOCAAĞA</a:t>
            </a:r>
            <a:endParaRPr lang="tr-TR" sz="4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pPr>
            <a:r>
              <a:rPr lang="tr-TR" sz="4800" kern="100" dirty="0">
                <a:effectLst/>
                <a:latin typeface="Times New Roman" panose="02020603050405020304" pitchFamily="18" charset="0"/>
                <a:ea typeface="Aptos" panose="020B0004020202020204" pitchFamily="34" charset="0"/>
                <a:cs typeface="Times New Roman" panose="02020603050405020304" pitchFamily="18" charset="0"/>
              </a:rPr>
              <a:t>Yönetim Kurulu Üyesi/Spor Bilimleri Fakültesi, Antrenörlük Eğitimi Bölümü, Antrenman Eğitimi Bölüm Başkan Yardımcısı</a:t>
            </a:r>
            <a:endParaRPr lang="tr-TR" sz="4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pPr>
            <a:r>
              <a:rPr lang="tr-TR" sz="4800" b="1" kern="100" dirty="0">
                <a:effectLst/>
                <a:latin typeface="Times New Roman" panose="02020603050405020304" pitchFamily="18" charset="0"/>
                <a:ea typeface="Aptos" panose="020B0004020202020204" pitchFamily="34" charset="0"/>
                <a:cs typeface="Times New Roman" panose="02020603050405020304" pitchFamily="18" charset="0"/>
              </a:rPr>
              <a:t>Öğr. Gör. Mustafa AKGÜN</a:t>
            </a:r>
            <a:endParaRPr lang="tr-TR" sz="4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pPr>
            <a:r>
              <a:rPr lang="tr-TR" sz="4800" kern="100" dirty="0">
                <a:effectLst/>
                <a:latin typeface="Times New Roman" panose="02020603050405020304" pitchFamily="18" charset="0"/>
                <a:ea typeface="Aptos" panose="020B0004020202020204" pitchFamily="34" charset="0"/>
                <a:cs typeface="Times New Roman" panose="02020603050405020304" pitchFamily="18" charset="0"/>
              </a:rPr>
              <a:t>Yönetim Kurulu Üyesi/Seben İzzet Baysal Meslek Yüksekokulu, Sosyal Hizmet ve Danışmanlık Bölümü</a:t>
            </a:r>
            <a:endParaRPr lang="tr-TR" sz="4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pPr>
            <a:r>
              <a:rPr lang="tr-TR" sz="4800" b="1" kern="100" dirty="0">
                <a:effectLst/>
                <a:latin typeface="Times New Roman" panose="02020603050405020304" pitchFamily="18" charset="0"/>
                <a:ea typeface="Aptos" panose="020B0004020202020204" pitchFamily="34" charset="0"/>
                <a:cs typeface="Times New Roman" panose="02020603050405020304" pitchFamily="18" charset="0"/>
              </a:rPr>
              <a:t>Arş. Gör. Elif GÜNGÖR</a:t>
            </a:r>
            <a:endParaRPr lang="tr-TR" sz="4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pPr>
            <a:r>
              <a:rPr lang="tr-TR" sz="4800" kern="100" dirty="0">
                <a:effectLst/>
                <a:latin typeface="Times New Roman" panose="02020603050405020304" pitchFamily="18" charset="0"/>
                <a:ea typeface="Aptos" panose="020B0004020202020204" pitchFamily="34" charset="0"/>
                <a:cs typeface="Times New Roman" panose="02020603050405020304" pitchFamily="18" charset="0"/>
              </a:rPr>
              <a:t>Yönetim Kurulu Üyesi/SBF Gerontoloji Bölümü</a:t>
            </a:r>
            <a:endParaRPr lang="tr-TR" sz="4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tr-TR" dirty="0"/>
          </a:p>
        </p:txBody>
      </p:sp>
    </p:spTree>
    <p:extLst>
      <p:ext uri="{BB962C8B-B14F-4D97-AF65-F5344CB8AC3E}">
        <p14:creationId xmlns:p14="http://schemas.microsoft.com/office/powerpoint/2010/main" val="1842773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6F0AED7-11AB-4AF6-495F-522248AAC462}"/>
              </a:ext>
            </a:extLst>
          </p:cNvPr>
          <p:cNvSpPr>
            <a:spLocks noGrp="1"/>
          </p:cNvSpPr>
          <p:nvPr>
            <p:ph type="title"/>
          </p:nvPr>
        </p:nvSpPr>
        <p:spPr/>
        <p:txBody>
          <a:bodyPr/>
          <a:lstStyle/>
          <a:p>
            <a:r>
              <a:rPr lang="tr-TR" b="1" kern="100" dirty="0">
                <a:solidFill>
                  <a:srgbClr val="000000"/>
                </a:solidFill>
                <a:latin typeface="Times New Roman" panose="02020603050405020304" pitchFamily="18" charset="0"/>
                <a:ea typeface="Aptos" panose="020B0004020202020204" pitchFamily="34" charset="0"/>
                <a:cs typeface="Times New Roman" panose="02020603050405020304" pitchFamily="18" charset="0"/>
              </a:rPr>
              <a:t>MERKEZİN FAALİYET ALANLARI</a:t>
            </a:r>
            <a:endParaRPr lang="tr-TR" dirty="0"/>
          </a:p>
        </p:txBody>
      </p:sp>
      <p:sp>
        <p:nvSpPr>
          <p:cNvPr id="3" name="İçerik Yer Tutucusu 2">
            <a:extLst>
              <a:ext uri="{FF2B5EF4-FFF2-40B4-BE49-F238E27FC236}">
                <a16:creationId xmlns:a16="http://schemas.microsoft.com/office/drawing/2014/main" id="{A0649193-F8D1-2676-C7A1-FFC5A98C3CF3}"/>
              </a:ext>
            </a:extLst>
          </p:cNvPr>
          <p:cNvSpPr>
            <a:spLocks noGrp="1"/>
          </p:cNvSpPr>
          <p:nvPr>
            <p:ph idx="1"/>
          </p:nvPr>
        </p:nvSpPr>
        <p:spPr/>
        <p:txBody>
          <a:bodyPr/>
          <a:lstStyle/>
          <a:p>
            <a:pPr algn="just"/>
            <a:r>
              <a:rPr lang="tr-TR" sz="18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Yaşlılık dönemindeki kronik hastalıklar ve bunlarla başa çıkma yöntemleriyle ilgili toplumu bilinçlendirmek, yaşlıya olumlu bakışı ve toplum içi kabulü arttırmak için çalışmalar yapmak, yürütülen bilimsel araştırmaların sonuçlarını seminer, sempozyum ve kongre gibi faaliyetlerle toplumun her kesimine ulaştırarak toplumsal bilinçlenme ve gelişime katkıda bulunmaktır. </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tr-TR" dirty="0"/>
          </a:p>
        </p:txBody>
      </p:sp>
    </p:spTree>
    <p:extLst>
      <p:ext uri="{BB962C8B-B14F-4D97-AF65-F5344CB8AC3E}">
        <p14:creationId xmlns:p14="http://schemas.microsoft.com/office/powerpoint/2010/main" val="2721163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9005E91-5EFE-CB8D-99FA-F88739A77257}"/>
              </a:ext>
            </a:extLst>
          </p:cNvPr>
          <p:cNvSpPr>
            <a:spLocks noGrp="1"/>
          </p:cNvSpPr>
          <p:nvPr>
            <p:ph type="title"/>
          </p:nvPr>
        </p:nvSpPr>
        <p:spPr/>
        <p:txBody>
          <a:bodyPr>
            <a:normAutofit/>
          </a:bodyPr>
          <a:lstStyle/>
          <a:p>
            <a:r>
              <a:rPr lang="tr-TR" sz="3600" b="1" dirty="0">
                <a:effectLst/>
                <a:latin typeface="Times New Roman" panose="02020603050405020304" pitchFamily="18" charset="0"/>
                <a:ea typeface="Aptos" panose="020B0004020202020204" pitchFamily="34" charset="0"/>
              </a:rPr>
              <a:t>MİSYON</a:t>
            </a:r>
            <a:endParaRPr lang="tr-TR" sz="3600" dirty="0"/>
          </a:p>
        </p:txBody>
      </p:sp>
      <p:sp>
        <p:nvSpPr>
          <p:cNvPr id="3" name="İçerik Yer Tutucusu 2">
            <a:extLst>
              <a:ext uri="{FF2B5EF4-FFF2-40B4-BE49-F238E27FC236}">
                <a16:creationId xmlns:a16="http://schemas.microsoft.com/office/drawing/2014/main" id="{A913A1CB-9E9B-2021-9A58-D26F1D3B2558}"/>
              </a:ext>
            </a:extLst>
          </p:cNvPr>
          <p:cNvSpPr>
            <a:spLocks noGrp="1"/>
          </p:cNvSpPr>
          <p:nvPr>
            <p:ph idx="1"/>
          </p:nvPr>
        </p:nvSpPr>
        <p:spPr/>
        <p:txBody>
          <a:bodyPr/>
          <a:lstStyle/>
          <a:p>
            <a:pPr algn="just"/>
            <a:r>
              <a:rPr lang="tr-TR" sz="1800" kern="100" dirty="0">
                <a:effectLst/>
                <a:latin typeface="Times New Roman" panose="02020603050405020304" pitchFamily="18" charset="0"/>
                <a:ea typeface="Aptos" panose="020B0004020202020204" pitchFamily="34" charset="0"/>
                <a:cs typeface="Times New Roman" panose="02020603050405020304" pitchFamily="18" charset="0"/>
              </a:rPr>
              <a:t>Dünya Sağlık Örgütü kronolojik olarak yaşlanmanın başlangıcını 65 yaş olarak kabul etmektedir. Yaşlanmanın fizyolojik olarak başlangıcı ve vücut üzerinde meydana getirdiği değişiklikler kişiden kişiye değişiklik gösterse de özellikle bu yaştan sonra meydana gelen bazı sistemik problemler dikkatle ele alınması gereken sağlık sorunlarına zemin hazırlayabilmektedir. Bu sorunları oluştuktan sonra tedavi etmeye çalışmanın yanı sıra oluşumlarını önlemeye yönelik çalışmalar çok daha verimli sonuçlar ortaya koyabilir. Bu doğrultuda pek çoğu sağlık profesyonellerinden oluşan ekibimizle merkezimizin amacı, yaşlı bireylerin sağlıklarını geliştirme yönünde eğitimler vermek, kas iskelet sistemi sorunlarına yönelik fiziksel aktivite çalışmalarına destek vermek, alanında uzman diğer sağlık profesyonelleri ile iş birliği içinde çalışarak yaşlı bireylerin sağlık okur yazarlığına katkıda bulunmaktır. Bunların yanı sıra sağlıklı yaşlanma programlarını destekleyecek projelere imza atmak, bilimsel çalışmalar ile alana katkı sunmak, kamu kurum ve kuruluşlarıyla ortak çalışmalar yürütüp toplumun sağlıklı ve aktif yaşlanma konusunda bilinçlendirilmesini sağlamaktır. </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tr-TR" dirty="0"/>
          </a:p>
        </p:txBody>
      </p:sp>
    </p:spTree>
    <p:extLst>
      <p:ext uri="{BB962C8B-B14F-4D97-AF65-F5344CB8AC3E}">
        <p14:creationId xmlns:p14="http://schemas.microsoft.com/office/powerpoint/2010/main" val="2302957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E3D70E0-8DD6-D725-729B-DA600E127824}"/>
              </a:ext>
            </a:extLst>
          </p:cNvPr>
          <p:cNvSpPr>
            <a:spLocks noGrp="1"/>
          </p:cNvSpPr>
          <p:nvPr>
            <p:ph type="title"/>
          </p:nvPr>
        </p:nvSpPr>
        <p:spPr/>
        <p:txBody>
          <a:bodyPr>
            <a:normAutofit/>
          </a:bodyPr>
          <a:lstStyle/>
          <a:p>
            <a:r>
              <a:rPr lang="tr-TR" sz="3600" b="1" dirty="0">
                <a:effectLst/>
                <a:latin typeface="Times New Roman" panose="02020603050405020304" pitchFamily="18" charset="0"/>
                <a:ea typeface="Aptos" panose="020B0004020202020204" pitchFamily="34" charset="0"/>
              </a:rPr>
              <a:t>VİZYON</a:t>
            </a:r>
            <a:endParaRPr lang="tr-TR" sz="3600" dirty="0"/>
          </a:p>
        </p:txBody>
      </p:sp>
      <p:sp>
        <p:nvSpPr>
          <p:cNvPr id="3" name="İçerik Yer Tutucusu 2">
            <a:extLst>
              <a:ext uri="{FF2B5EF4-FFF2-40B4-BE49-F238E27FC236}">
                <a16:creationId xmlns:a16="http://schemas.microsoft.com/office/drawing/2014/main" id="{C18AD7A5-2888-A077-43DA-7E371A1AE715}"/>
              </a:ext>
            </a:extLst>
          </p:cNvPr>
          <p:cNvSpPr>
            <a:spLocks noGrp="1"/>
          </p:cNvSpPr>
          <p:nvPr>
            <p:ph idx="1"/>
          </p:nvPr>
        </p:nvSpPr>
        <p:spPr/>
        <p:txBody>
          <a:bodyPr/>
          <a:lstStyle/>
          <a:p>
            <a:pPr algn="just"/>
            <a:r>
              <a:rPr lang="tr-TR" sz="1800" kern="100" dirty="0">
                <a:effectLst/>
                <a:latin typeface="Times New Roman" panose="02020603050405020304" pitchFamily="18" charset="0"/>
                <a:ea typeface="Aptos" panose="020B0004020202020204" pitchFamily="34" charset="0"/>
                <a:cs typeface="Times New Roman" panose="02020603050405020304" pitchFamily="18" charset="0"/>
              </a:rPr>
              <a:t>Dünya nüfusu giderek yaşlanmaktadır. Özellikle gelişmiş ülkelerde olmak üzere, gelişmekte olan ülkelerde de artan yaşlı popülasyonuna yönelik sağlık politikaları geliştirilmektedir. Türkiye İstatistik Kurumu 2023 verilerine göre ülkemizdeki 65 yaş üstü bireylerin toplam nüfus içindeki oranı %10,2’dir. </a:t>
            </a:r>
            <a:r>
              <a:rPr lang="tr-TR" sz="18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Nüfus projeksiyonlarına göre yaşlı nüfus oranının 2030 yılında %12,9, 2040 yılında %16,3, 2060 yılında %22,6 ve 2080 yılında %25,6 olacağı öngörülmüştür. Giderek artan bu veriler ışığında merkezimizin vizyonu, gelişen ve globalleşen dünyadaki geriatri uygulamalarına paralel, bilimsel kanıta dayalı veriler ışığında toplumumuzdaki yaşlı bireylere sağlıklı ve aktif yaşlanma konusunda eğitimler vermek, sağlığı geliştirici çalışmalara imza atmak, bilimsel araştırmalar yaparak bunları sahada çalışan sağlık profesyonelleri ile paylaşmaktır. </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tr-TR" dirty="0"/>
          </a:p>
        </p:txBody>
      </p:sp>
    </p:spTree>
    <p:extLst>
      <p:ext uri="{BB962C8B-B14F-4D97-AF65-F5344CB8AC3E}">
        <p14:creationId xmlns:p14="http://schemas.microsoft.com/office/powerpoint/2010/main" val="1452310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7170285-6E98-254E-6E38-19103580F9BB}"/>
              </a:ext>
            </a:extLst>
          </p:cNvPr>
          <p:cNvSpPr>
            <a:spLocks noGrp="1"/>
          </p:cNvSpPr>
          <p:nvPr>
            <p:ph type="title"/>
          </p:nvPr>
        </p:nvSpPr>
        <p:spPr/>
        <p:txBody>
          <a:bodyPr/>
          <a:lstStyle/>
          <a:p>
            <a:r>
              <a:rPr lang="tr-TR" dirty="0"/>
              <a:t>FAALİYETLER-1</a:t>
            </a:r>
          </a:p>
        </p:txBody>
      </p:sp>
      <p:pic>
        <p:nvPicPr>
          <p:cNvPr id="4" name="İçerik Yer Tutucusu 3">
            <a:extLst>
              <a:ext uri="{FF2B5EF4-FFF2-40B4-BE49-F238E27FC236}">
                <a16:creationId xmlns:a16="http://schemas.microsoft.com/office/drawing/2014/main" id="{07344307-5839-B7F2-61F5-E6562AC874B4}"/>
              </a:ext>
            </a:extLst>
          </p:cNvPr>
          <p:cNvPicPr>
            <a:picLocks noGrp="1" noChangeAspect="1"/>
          </p:cNvPicPr>
          <p:nvPr>
            <p:ph idx="1"/>
          </p:nvPr>
        </p:nvPicPr>
        <p:blipFill>
          <a:blip r:embed="rId2"/>
          <a:stretch>
            <a:fillRect/>
          </a:stretch>
        </p:blipFill>
        <p:spPr>
          <a:xfrm>
            <a:off x="4556443" y="1825625"/>
            <a:ext cx="3079113" cy="4351338"/>
          </a:xfrm>
          <a:prstGeom prst="rect">
            <a:avLst/>
          </a:prstGeom>
        </p:spPr>
      </p:pic>
    </p:spTree>
    <p:extLst>
      <p:ext uri="{BB962C8B-B14F-4D97-AF65-F5344CB8AC3E}">
        <p14:creationId xmlns:p14="http://schemas.microsoft.com/office/powerpoint/2010/main" val="1204023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D4D5B4E-AEDA-8283-160A-BAA38BC4C649}"/>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5F08C8A1-16A2-8427-1E98-036C9B36A224}"/>
              </a:ext>
            </a:extLst>
          </p:cNvPr>
          <p:cNvSpPr>
            <a:spLocks noGrp="1"/>
          </p:cNvSpPr>
          <p:nvPr>
            <p:ph idx="1"/>
          </p:nvPr>
        </p:nvSpPr>
        <p:spPr/>
        <p:txBody>
          <a:bodyPr/>
          <a:lstStyle/>
          <a:p>
            <a:pPr algn="just">
              <a:lnSpc>
                <a:spcPct val="115000"/>
              </a:lnSpc>
              <a:spcAft>
                <a:spcPts val="800"/>
              </a:spcAft>
            </a:pPr>
            <a:r>
              <a:rPr lang="tr-TR" sz="1800" b="1" kern="100" dirty="0">
                <a:effectLst/>
                <a:latin typeface="Times New Roman" panose="02020603050405020304" pitchFamily="18" charset="0"/>
                <a:ea typeface="Aptos" panose="020B0004020202020204" pitchFamily="34" charset="0"/>
                <a:cs typeface="Times New Roman" panose="02020603050405020304" pitchFamily="18" charset="0"/>
              </a:rPr>
              <a:t>Sağlığın İçin Harekete Geç</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50000"/>
              </a:lnSpc>
              <a:spcAft>
                <a:spcPts val="800"/>
              </a:spcAft>
            </a:pPr>
            <a:r>
              <a:rPr lang="tr-TR" sz="1800" kern="100" dirty="0">
                <a:effectLst/>
                <a:latin typeface="Times New Roman" panose="02020603050405020304" pitchFamily="18" charset="0"/>
                <a:ea typeface="Aptos" panose="020B0004020202020204" pitchFamily="34" charset="0"/>
                <a:cs typeface="Times New Roman" panose="02020603050405020304" pitchFamily="18" charset="0"/>
              </a:rPr>
              <a:t>Ülkemizde “Yaşlılar Haftası” olarak kutlanan 18-24 Mart haftasında merkezimizin ilk faaliyeti olarak Sağlığın İçin Harekete Geç isimli etkinlik düzenlendi. Bolu Abant İzzet Baysal Üniversitesi Yaşlı Sağlığı, Bakımı Uygulama ve Araştırma Merkezi ve Fizyoterapi ve Rehabilitasyon Bölümü iş birliği ile gerçekleştirilen eğitim programı Karaçayır Çok Amaçlı Spor Salonunda yapıldı. Programa Fizyoterapi ve Rehabilitasyon Bölümü öğretim üyelerinden Dr. Öğr. Üyesi M. Fatih Uysal erkek </a:t>
            </a:r>
            <a:r>
              <a:rPr lang="tr-TR" sz="1800" kern="100" dirty="0" err="1">
                <a:effectLst/>
                <a:latin typeface="Times New Roman" panose="02020603050405020304" pitchFamily="18" charset="0"/>
                <a:ea typeface="Aptos" panose="020B0004020202020204" pitchFamily="34" charset="0"/>
                <a:cs typeface="Times New Roman" panose="02020603050405020304" pitchFamily="18" charset="0"/>
              </a:rPr>
              <a:t>ürogenital</a:t>
            </a:r>
            <a:r>
              <a:rPr lang="tr-TR" sz="1800" kern="100" dirty="0">
                <a:effectLst/>
                <a:latin typeface="Times New Roman" panose="02020603050405020304" pitchFamily="18" charset="0"/>
                <a:ea typeface="Aptos" panose="020B0004020202020204" pitchFamily="34" charset="0"/>
                <a:cs typeface="Times New Roman" panose="02020603050405020304" pitchFamily="18" charset="0"/>
              </a:rPr>
              <a:t> sağlığına fizyoterapist bakış açısıyla yaklaşarak önemli bilgiler verdi. Kadın </a:t>
            </a:r>
            <a:r>
              <a:rPr lang="tr-TR" sz="1800" kern="100" dirty="0" err="1">
                <a:effectLst/>
                <a:latin typeface="Times New Roman" panose="02020603050405020304" pitchFamily="18" charset="0"/>
                <a:ea typeface="Aptos" panose="020B0004020202020204" pitchFamily="34" charset="0"/>
                <a:cs typeface="Times New Roman" panose="02020603050405020304" pitchFamily="18" charset="0"/>
              </a:rPr>
              <a:t>ürogenital</a:t>
            </a:r>
            <a:r>
              <a:rPr lang="tr-TR" sz="1800" kern="100" dirty="0">
                <a:effectLst/>
                <a:latin typeface="Times New Roman" panose="02020603050405020304" pitchFamily="18" charset="0"/>
                <a:ea typeface="Aptos" panose="020B0004020202020204" pitchFamily="34" charset="0"/>
                <a:cs typeface="Times New Roman" panose="02020603050405020304" pitchFamily="18" charset="0"/>
              </a:rPr>
              <a:t> sağlığına fizyoterapist bakışı ve pelvik taban kaslarına yönelik eğitimi veren Doç. Dr. Nuriye </a:t>
            </a:r>
            <a:r>
              <a:rPr lang="tr-TR" sz="1800" kern="100" dirty="0" err="1">
                <a:effectLst/>
                <a:latin typeface="Times New Roman" panose="02020603050405020304" pitchFamily="18" charset="0"/>
                <a:ea typeface="Aptos" panose="020B0004020202020204" pitchFamily="34" charset="0"/>
                <a:cs typeface="Times New Roman" panose="02020603050405020304" pitchFamily="18" charset="0"/>
              </a:rPr>
              <a:t>Özengin’in</a:t>
            </a:r>
            <a:r>
              <a:rPr lang="tr-TR" sz="1800" kern="100" dirty="0">
                <a:effectLst/>
                <a:latin typeface="Times New Roman" panose="02020603050405020304" pitchFamily="18" charset="0"/>
                <a:ea typeface="Aptos" panose="020B0004020202020204" pitchFamily="34" charset="0"/>
                <a:cs typeface="Times New Roman" panose="02020603050405020304" pitchFamily="18" charset="0"/>
              </a:rPr>
              <a:t> sunumunun ardından katılımcılar sessiz ve saklı egzersizler olarak adlandırılan pelvik taban kas egzersizlerini uyguladılar. </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tr-TR" dirty="0"/>
          </a:p>
        </p:txBody>
      </p:sp>
    </p:spTree>
    <p:extLst>
      <p:ext uri="{BB962C8B-B14F-4D97-AF65-F5344CB8AC3E}">
        <p14:creationId xmlns:p14="http://schemas.microsoft.com/office/powerpoint/2010/main" val="1849526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descr="giyim, adam, insan, kişi, şahıs, iç mekan içeren bir resim&#10;&#10;Yapay zeka tarafından oluşturulan içerik yanlış olabilir.">
            <a:extLst>
              <a:ext uri="{FF2B5EF4-FFF2-40B4-BE49-F238E27FC236}">
                <a16:creationId xmlns:a16="http://schemas.microsoft.com/office/drawing/2014/main" id="{5AFC7E81-3042-2265-D09C-BB20D32F58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900" y="361949"/>
            <a:ext cx="3086100" cy="2314575"/>
          </a:xfrm>
          <a:prstGeom prst="rect">
            <a:avLst/>
          </a:prstGeom>
        </p:spPr>
      </p:pic>
      <p:pic>
        <p:nvPicPr>
          <p:cNvPr id="5" name="Resim 4" descr="iç mekan, duvar, mobilya, metin içeren bir resim&#10;&#10;Yapay zeka tarafından oluşturulan içerik yanlış olabilir.">
            <a:extLst>
              <a:ext uri="{FF2B5EF4-FFF2-40B4-BE49-F238E27FC236}">
                <a16:creationId xmlns:a16="http://schemas.microsoft.com/office/drawing/2014/main" id="{04ED99C5-6C32-C12D-A819-9E7CD980D1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8137" y="819150"/>
            <a:ext cx="2928938" cy="3905250"/>
          </a:xfrm>
          <a:prstGeom prst="rect">
            <a:avLst/>
          </a:prstGeom>
        </p:spPr>
      </p:pic>
      <p:pic>
        <p:nvPicPr>
          <p:cNvPr id="7" name="Resim 6" descr="iç mekan, metin, giyim, duvar içeren bir resim&#10;&#10;Yapay zeka tarafından oluşturulan içerik yanlış olabilir.">
            <a:extLst>
              <a:ext uri="{FF2B5EF4-FFF2-40B4-BE49-F238E27FC236}">
                <a16:creationId xmlns:a16="http://schemas.microsoft.com/office/drawing/2014/main" id="{94416F12-14C9-357A-6CB7-B6C6A007FA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9987" y="2114549"/>
            <a:ext cx="2928938" cy="3905251"/>
          </a:xfrm>
          <a:prstGeom prst="rect">
            <a:avLst/>
          </a:prstGeom>
        </p:spPr>
      </p:pic>
    </p:spTree>
    <p:extLst>
      <p:ext uri="{BB962C8B-B14F-4D97-AF65-F5344CB8AC3E}">
        <p14:creationId xmlns:p14="http://schemas.microsoft.com/office/powerpoint/2010/main" val="3986581036"/>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33</TotalTime>
  <Words>864</Words>
  <Application>Microsoft Office PowerPoint</Application>
  <PresentationFormat>Geniş ekran</PresentationFormat>
  <Paragraphs>45</Paragraphs>
  <Slides>22</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22</vt:i4>
      </vt:variant>
    </vt:vector>
  </HeadingPairs>
  <TitlesOfParts>
    <vt:vector size="27" baseType="lpstr">
      <vt:lpstr>Aptos</vt:lpstr>
      <vt:lpstr>Aptos Display</vt:lpstr>
      <vt:lpstr>Arial</vt:lpstr>
      <vt:lpstr>Times New Roman</vt:lpstr>
      <vt:lpstr>Office Teması</vt:lpstr>
      <vt:lpstr>YAŞLI SAĞLIĞI, BAKIMI, UYGULAMA VE ARAŞTIRMA MERKEZİ</vt:lpstr>
      <vt:lpstr>KURULUŞ</vt:lpstr>
      <vt:lpstr>YÖNETİM KURULU </vt:lpstr>
      <vt:lpstr>MERKEZİN FAALİYET ALANLARI</vt:lpstr>
      <vt:lpstr>MİSYON</vt:lpstr>
      <vt:lpstr>VİZYON</vt:lpstr>
      <vt:lpstr>FAALİYETLER-1</vt:lpstr>
      <vt:lpstr>PowerPoint Sunusu</vt:lpstr>
      <vt:lpstr>PowerPoint Sunusu</vt:lpstr>
      <vt:lpstr>PowerPoint Sunusu</vt:lpstr>
      <vt:lpstr>PowerPoint Sunusu</vt:lpstr>
      <vt:lpstr>PowerPoint Sunusu</vt:lpstr>
      <vt:lpstr>PowerPoint Sunusu</vt:lpstr>
      <vt:lpstr>PowerPoint Sunusu</vt:lpstr>
      <vt:lpstr>FAALİYETLER-2</vt:lpstr>
      <vt:lpstr>PowerPoint Sunusu</vt:lpstr>
      <vt:lpstr>FAALİYETLER-3</vt:lpstr>
      <vt:lpstr>PowerPoint Sunusu</vt:lpstr>
      <vt:lpstr>PowerPoint Sunusu</vt:lpstr>
      <vt:lpstr>GÜÇLÜ YANLAR</vt:lpstr>
      <vt:lpstr>ZAYIF YANLAR</vt:lpstr>
      <vt:lpstr>YENİ DÖNEM PLANLARI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Şebnem Avcı</dc:creator>
  <cp:lastModifiedBy>Şebnem Avcı</cp:lastModifiedBy>
  <cp:revision>5</cp:revision>
  <dcterms:created xsi:type="dcterms:W3CDTF">2025-02-11T08:19:51Z</dcterms:created>
  <dcterms:modified xsi:type="dcterms:W3CDTF">2025-12-24T12:11:18Z</dcterms:modified>
</cp:coreProperties>
</file>